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56" r:id="rId3"/>
    <p:sldId id="258" r:id="rId4"/>
    <p:sldId id="257" r:id="rId5"/>
    <p:sldId id="259" r:id="rId6"/>
    <p:sldId id="260" r:id="rId7"/>
    <p:sldId id="265" r:id="rId8"/>
    <p:sldId id="266" r:id="rId9"/>
    <p:sldId id="267" r:id="rId10"/>
    <p:sldId id="268" r:id="rId11"/>
    <p:sldId id="261"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6927F8F6-298C-48EA-9DEC-520FD07B777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pull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927F8F6-298C-48EA-9DEC-520FD07B777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pull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927F8F6-298C-48EA-9DEC-520FD07B777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pull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7F8F6-298C-48EA-9DEC-520FD07B777C}" type="slidenum">
              <a:rPr lang="en-US" smtClean="0"/>
              <a:pPr/>
              <a:t>‹#›</a:t>
            </a:fld>
            <a:endParaRPr lang="en-US"/>
          </a:p>
        </p:txBody>
      </p:sp>
    </p:spTree>
  </p:cSld>
  <p:clrMapOvr>
    <a:masterClrMapping/>
  </p:clrMapOvr>
  <p:transition>
    <p:pull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B5CB7BB-E556-4EC7-9291-23AAC0604943}" type="datetimeFigureOut">
              <a:rPr lang="en-US" smtClean="0"/>
              <a:pPr/>
              <a:t>5/13/2019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27F8F6-298C-48EA-9DEC-520FD07B777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p:pull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5CB7BB-E556-4EC7-9291-23AAC0604943}" type="datetimeFigureOut">
              <a:rPr lang="en-US" smtClean="0"/>
              <a:pPr/>
              <a:t>5/13/2019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927F8F6-298C-48EA-9DEC-520FD07B777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pull dir="d"/>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4FhwIyOg.jpg"/>
          <p:cNvPicPr>
            <a:picLocks noGrp="1" noChangeAspect="1"/>
          </p:cNvPicPr>
          <p:nvPr>
            <p:ph idx="1"/>
          </p:nvPr>
        </p:nvPicPr>
        <p:blipFill>
          <a:blip r:embed="rId2"/>
          <a:stretch>
            <a:fillRect/>
          </a:stretch>
        </p:blipFill>
        <p:spPr>
          <a:xfrm>
            <a:off x="357158" y="285728"/>
            <a:ext cx="8572560" cy="6143668"/>
          </a:xfrm>
          <a:prstGeom prst="rect">
            <a:avLst/>
          </a:prstGeom>
        </p:spPr>
      </p:pic>
      <p:sp>
        <p:nvSpPr>
          <p:cNvPr id="5" name="Rectangle 4"/>
          <p:cNvSpPr/>
          <p:nvPr/>
        </p:nvSpPr>
        <p:spPr>
          <a:xfrm>
            <a:off x="1214414" y="1928802"/>
            <a:ext cx="6429420" cy="1938992"/>
          </a:xfrm>
          <a:prstGeom prst="rect">
            <a:avLst/>
          </a:prstGeom>
        </p:spPr>
        <p:txBody>
          <a:bodyPr wrap="square">
            <a:spAutoFit/>
          </a:bodyPr>
          <a:lstStyle/>
          <a:p>
            <a:pPr algn="ctr"/>
            <a:r>
              <a:rPr lang="fa-IR" sz="6000" dirty="0" smtClean="0">
                <a:latin typeface="IranNastaliq" pitchFamily="18" charset="0"/>
                <a:cs typeface="2  Arshia" pitchFamily="2" charset="-78"/>
              </a:rPr>
              <a:t>بسم الله الرحمن الرحيم</a:t>
            </a:r>
            <a:endParaRPr lang="en-US" sz="6000" dirty="0" smtClean="0">
              <a:latin typeface="IranNastaliq" pitchFamily="18" charset="0"/>
              <a:cs typeface="2  Arshia" pitchFamily="2" charset="-78"/>
            </a:endParaRPr>
          </a:p>
          <a:p>
            <a:pPr algn="ctr"/>
            <a:endParaRPr lang="en-US" sz="6000" dirty="0"/>
          </a:p>
        </p:txBody>
      </p:sp>
    </p:spTree>
  </p:cSld>
  <p:clrMapOvr>
    <a:masterClrMapping/>
  </p:clrMapOvr>
  <p:transition>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642918"/>
            <a:ext cx="7790712" cy="5605482"/>
          </a:xfrm>
        </p:spPr>
        <p:txBody>
          <a:bodyPr>
            <a:normAutofit/>
          </a:bodyPr>
          <a:lstStyle/>
          <a:p>
            <a:pPr algn="r" rtl="1">
              <a:lnSpc>
                <a:spcPct val="150000"/>
              </a:lnSpc>
            </a:pPr>
            <a:r>
              <a:rPr lang="ar-SA" sz="2000" b="1" dirty="0" smtClean="0">
                <a:cs typeface="2  Mitra" pitchFamily="2" charset="-78"/>
              </a:rPr>
              <a:t>دانشیار دانشکده دندان پزشکی شهید بهشتی، بهداشت دهان مادران در ایام بارداری و بعد از زایمان و تشویق آنها به تغذیه با شیرمادر را برای افزایش سطح ایمنی عمومی و دهان و دندان کودک ضروری دانست و تصریح کرد: حفظ بهداشت دهان و دندان‌های کودک از حوالی 2 تا 4 ماهگی و تمیز کردن دندان‌ها با گاز و حوله خیس و در حوالی 6 تا 9 ماهگی شروع مسواک زدن با آب برای کودک و مسواک زدن صبح‌ها برای شیرخوارانی که در طول شب شیر می‌خورند را برای پیشگیری از پوسیدگی مفید است</a:t>
            </a:r>
            <a:r>
              <a:rPr lang="en-US" sz="2000" b="1" dirty="0" smtClean="0">
                <a:cs typeface="2  Mitra" pitchFamily="2" charset="-78"/>
              </a:rPr>
              <a:t>.</a:t>
            </a:r>
            <a:br>
              <a:rPr lang="en-US" sz="2000" b="1" dirty="0" smtClean="0">
                <a:cs typeface="2  Mitra" pitchFamily="2" charset="-78"/>
              </a:rPr>
            </a:br>
            <a:r>
              <a:rPr lang="ar-SA" sz="2000" b="1" dirty="0" smtClean="0">
                <a:cs typeface="2  Mitra" pitchFamily="2" charset="-78"/>
              </a:rPr>
              <a:t>وی مصرف آب میوه فقط با فنجان و حداکثر 2 بار در روز همراه با غذا، پرهیز از تغذیه با شیشه هنگام خواب، مشاوره با دندانپزشک برای تمام شیرخواران در پایان سال اول زندگی، توجه به میزان فلوراید آب مصرفی و در صورت نیاز تجویز فلوراید به کودکان طبق برنامه را در جلوگیری از پوسیدگی دندان کودکان مهم دانست</a:t>
            </a:r>
            <a:r>
              <a:rPr lang="en-US" sz="2000" b="1" dirty="0" smtClean="0">
                <a:cs typeface="2  Mitra" pitchFamily="2" charset="-78"/>
              </a:rPr>
              <a:t>.</a:t>
            </a:r>
            <a:br>
              <a:rPr lang="en-US" sz="2000" b="1" dirty="0" smtClean="0">
                <a:cs typeface="2  Mitra" pitchFamily="2" charset="-78"/>
              </a:rPr>
            </a:br>
            <a:r>
              <a:rPr lang="ar-SA" sz="2000" b="1" dirty="0" smtClean="0">
                <a:cs typeface="2  Mitra" pitchFamily="2" charset="-78"/>
              </a:rPr>
              <a:t>منبع : ایردن</a:t>
            </a:r>
            <a:endParaRPr lang="en-US" sz="2000" b="1" dirty="0" smtClean="0">
              <a:cs typeface="2  Mitra" pitchFamily="2" charset="-78"/>
            </a:endParaRPr>
          </a:p>
          <a:p>
            <a:pPr algn="r" rtl="1"/>
            <a:endParaRPr lang="en-US" sz="2000" b="1" dirty="0" smtClean="0">
              <a:cs typeface="2  Mitra" pitchFamily="2" charset="-78"/>
            </a:endParaRPr>
          </a:p>
          <a:p>
            <a:pPr algn="r" rtl="1"/>
            <a:endParaRPr lang="en-US" sz="2000"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srcRect/>
          <a:stretch>
            <a:fillRect/>
          </a:stretch>
        </p:blipFill>
        <p:spPr bwMode="auto">
          <a:xfrm>
            <a:off x="1357290" y="1643050"/>
            <a:ext cx="4357718" cy="4407033"/>
          </a:xfrm>
          <a:prstGeom prst="rect">
            <a:avLst/>
          </a:prstGeom>
          <a:noFill/>
          <a:ln w="9525">
            <a:noFill/>
            <a:miter lim="800000"/>
            <a:headEnd/>
            <a:tailEnd/>
          </a:ln>
          <a:effectLst/>
        </p:spPr>
      </p:pic>
      <p:sp>
        <p:nvSpPr>
          <p:cNvPr id="3" name="Rectangle 2"/>
          <p:cNvSpPr/>
          <p:nvPr/>
        </p:nvSpPr>
        <p:spPr>
          <a:xfrm>
            <a:off x="1643042" y="714356"/>
            <a:ext cx="6929454" cy="1200329"/>
          </a:xfrm>
          <a:prstGeom prst="rect">
            <a:avLst/>
          </a:prstGeom>
        </p:spPr>
        <p:txBody>
          <a:bodyPr wrap="square">
            <a:spAutoFit/>
          </a:bodyPr>
          <a:lstStyle/>
          <a:p>
            <a:pPr algn="r" rtl="1"/>
            <a:r>
              <a:rPr lang="fa-IR" sz="3600" b="1" dirty="0" smtClean="0">
                <a:solidFill>
                  <a:srgbClr val="0070C0"/>
                </a:solidFill>
                <a:latin typeface="IranNastaliq" pitchFamily="18" charset="0"/>
                <a:cs typeface="IranNastaliq" pitchFamily="18" charset="0"/>
              </a:rPr>
              <a:t>فر</a:t>
            </a:r>
            <a:r>
              <a:rPr lang="ar-SA" sz="3600" b="1" dirty="0" smtClean="0">
                <a:solidFill>
                  <a:srgbClr val="0070C0"/>
                </a:solidFill>
                <a:latin typeface="IranNastaliq" pitchFamily="18" charset="0"/>
                <a:cs typeface="IranNastaliq" pitchFamily="18" charset="0"/>
              </a:rPr>
              <a:t>اموش نكني</a:t>
            </a:r>
            <a:r>
              <a:rPr lang="fa-IR" sz="3600" b="1" dirty="0" smtClean="0">
                <a:solidFill>
                  <a:srgbClr val="0070C0"/>
                </a:solidFill>
                <a:latin typeface="IranNastaliq" pitchFamily="18" charset="0"/>
                <a:cs typeface="IranNastaliq" pitchFamily="18" charset="0"/>
              </a:rPr>
              <a:t>م</a:t>
            </a:r>
            <a:r>
              <a:rPr lang="ar-SA" sz="3600" b="1" dirty="0" smtClean="0">
                <a:solidFill>
                  <a:srgbClr val="0070C0"/>
                </a:solidFill>
                <a:latin typeface="IranNastaliq" pitchFamily="18" charset="0"/>
                <a:cs typeface="IranNastaliq" pitchFamily="18" charset="0"/>
              </a:rPr>
              <a:t> آنچه امروز قابل درمان است، ديروز قابل پيشگيري بوده و فردا ممكن است براي درمان دير باشد</a:t>
            </a:r>
            <a:endParaRPr lang="en-US" sz="3600" dirty="0">
              <a:solidFill>
                <a:srgbClr val="0070C0"/>
              </a:solidFill>
            </a:endParaRPr>
          </a:p>
        </p:txBody>
      </p:sp>
    </p:spTree>
  </p:cSld>
  <p:clrMapOvr>
    <a:masterClrMapping/>
  </p:clrMapOvr>
  <p:transition>
    <p:pull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285729"/>
            <a:ext cx="8643998" cy="857255"/>
          </a:xfrm>
        </p:spPr>
        <p:txBody>
          <a:bodyPr>
            <a:normAutofit/>
          </a:bodyPr>
          <a:lstStyle/>
          <a:p>
            <a:pPr algn="r" rtl="1"/>
            <a:r>
              <a:rPr lang="fa-IR" dirty="0" smtClean="0">
                <a:latin typeface="IranNastaliq" pitchFamily="18" charset="0"/>
                <a:cs typeface="IranNastaliq" pitchFamily="18" charset="0"/>
              </a:rPr>
              <a:t>مشاوره با مادر در خصوص وضعیت </a:t>
            </a:r>
            <a:r>
              <a:rPr lang="fa-IR" dirty="0">
                <a:latin typeface="IranNastaliq" pitchFamily="18" charset="0"/>
                <a:cs typeface="IranNastaliq" pitchFamily="18" charset="0"/>
              </a:rPr>
              <a:t>دهان و دندان </a:t>
            </a:r>
            <a:r>
              <a:rPr lang="fa-IR" dirty="0" smtClean="0">
                <a:latin typeface="IranNastaliq" pitchFamily="18" charset="0"/>
                <a:cs typeface="IranNastaliq" pitchFamily="18" charset="0"/>
              </a:rPr>
              <a:t> کودکان زیر 8 سال</a:t>
            </a:r>
            <a:endParaRPr lang="en-US" dirty="0">
              <a:latin typeface="IranNastaliq" pitchFamily="18" charset="0"/>
              <a:cs typeface="IranNastaliq" pitchFamily="18" charset="0"/>
            </a:endParaRPr>
          </a:p>
        </p:txBody>
      </p:sp>
      <p:sp>
        <p:nvSpPr>
          <p:cNvPr id="3" name="Subtitle 2"/>
          <p:cNvSpPr>
            <a:spLocks noGrp="1"/>
          </p:cNvSpPr>
          <p:nvPr>
            <p:ph type="subTitle" idx="1"/>
          </p:nvPr>
        </p:nvSpPr>
        <p:spPr>
          <a:xfrm>
            <a:off x="214282" y="1142984"/>
            <a:ext cx="8643998" cy="5429288"/>
          </a:xfrm>
        </p:spPr>
        <p:txBody>
          <a:bodyPr>
            <a:normAutofit fontScale="92500" lnSpcReduction="10000"/>
          </a:bodyPr>
          <a:lstStyle/>
          <a:p>
            <a:pPr algn="r" rtl="1">
              <a:lnSpc>
                <a:spcPct val="150000"/>
              </a:lnSpc>
            </a:pPr>
            <a:r>
              <a:rPr lang="fa-IR" sz="2000" b="1" dirty="0" smtClean="0">
                <a:solidFill>
                  <a:schemeClr val="tx1"/>
                </a:solidFill>
                <a:cs typeface="2  Mitra" pitchFamily="2" charset="-78"/>
              </a:rPr>
              <a:t>طبق بوکلت چارت مراقبت های ادغام یافته کودک </a:t>
            </a:r>
            <a:r>
              <a:rPr lang="fa-IR" sz="2000" b="1" dirty="0">
                <a:solidFill>
                  <a:schemeClr val="tx1"/>
                </a:solidFill>
                <a:cs typeface="2  Mitra" pitchFamily="2" charset="-78"/>
              </a:rPr>
              <a:t>سالم مشاوره با مادر در مورد بهداشت دهان و دندان در سنین مختلف شامل موارد زیر است :</a:t>
            </a:r>
          </a:p>
          <a:p>
            <a:pPr algn="r" rtl="1">
              <a:lnSpc>
                <a:spcPct val="150000"/>
              </a:lnSpc>
              <a:buFont typeface="Wingdings" pitchFamily="2" charset="2"/>
              <a:buChar char="v"/>
            </a:pPr>
            <a:r>
              <a:rPr lang="fa-IR" sz="2000" b="1" dirty="0" smtClean="0">
                <a:solidFill>
                  <a:schemeClr val="tx1"/>
                </a:solidFill>
                <a:cs typeface="2  Mitra" pitchFamily="2" charset="-78"/>
              </a:rPr>
              <a:t>زیر یک سالگی : آموزش پاک کردن لثه ها با استفاده از گاز تمیز و مسواک انگشتی و زمان آن (پس از اولین و آخرین وعده غذایی)</a:t>
            </a:r>
          </a:p>
          <a:p>
            <a:pPr algn="r" rtl="1">
              <a:lnSpc>
                <a:spcPct val="150000"/>
              </a:lnSpc>
              <a:buFont typeface="Wingdings" pitchFamily="2" charset="2"/>
              <a:buChar char="v"/>
            </a:pPr>
            <a:r>
              <a:rPr lang="fa-IR" sz="2000" b="1" dirty="0" smtClean="0">
                <a:solidFill>
                  <a:schemeClr val="tx1"/>
                </a:solidFill>
                <a:cs typeface="2  Mitra" pitchFamily="2" charset="-78"/>
              </a:rPr>
              <a:t>2-1 سالگی : </a:t>
            </a:r>
            <a:r>
              <a:rPr lang="fa-IR" sz="2000" b="1" dirty="0">
                <a:solidFill>
                  <a:schemeClr val="tx1"/>
                </a:solidFill>
                <a:cs typeface="2  Mitra" pitchFamily="2" charset="-78"/>
              </a:rPr>
              <a:t>آموزش روش افقی برای مسواک کردن</a:t>
            </a:r>
          </a:p>
          <a:p>
            <a:pPr algn="r" rtl="1">
              <a:lnSpc>
                <a:spcPct val="150000"/>
              </a:lnSpc>
              <a:buFont typeface="Wingdings" pitchFamily="2" charset="2"/>
              <a:buChar char="v"/>
            </a:pPr>
            <a:r>
              <a:rPr lang="fa-IR" sz="2000" b="1" dirty="0" smtClean="0">
                <a:solidFill>
                  <a:schemeClr val="tx1"/>
                </a:solidFill>
                <a:cs typeface="2  Mitra" pitchFamily="2" charset="-78"/>
              </a:rPr>
              <a:t>5-3 سالگی : </a:t>
            </a:r>
            <a:r>
              <a:rPr lang="fa-IR" sz="2000" b="1" dirty="0">
                <a:solidFill>
                  <a:schemeClr val="tx1"/>
                </a:solidFill>
                <a:cs typeface="2  Mitra" pitchFamily="2" charset="-78"/>
              </a:rPr>
              <a:t>آموزش مسواک کردن کودک توسط والدین به روش افقی</a:t>
            </a:r>
          </a:p>
          <a:p>
            <a:pPr algn="r" rtl="1">
              <a:lnSpc>
                <a:spcPct val="150000"/>
              </a:lnSpc>
              <a:buFont typeface="Wingdings" pitchFamily="2" charset="2"/>
              <a:buChar char="v"/>
            </a:pPr>
            <a:r>
              <a:rPr lang="fa-IR" sz="2000" b="1" dirty="0" smtClean="0">
                <a:solidFill>
                  <a:schemeClr val="tx1"/>
                </a:solidFill>
                <a:cs typeface="2  Mitra" pitchFamily="2" charset="-78"/>
              </a:rPr>
              <a:t>6 سال به بالا : </a:t>
            </a:r>
            <a:r>
              <a:rPr lang="fa-IR" sz="2000" b="1" dirty="0">
                <a:solidFill>
                  <a:schemeClr val="tx1"/>
                </a:solidFill>
                <a:cs typeface="2  Mitra" pitchFamily="2" charset="-78"/>
              </a:rPr>
              <a:t>آموزش مسواک کردن کودک مانند بزرگسالان ( با زاویه 45 درجه) و استفاده از نخ دندان</a:t>
            </a:r>
          </a:p>
          <a:p>
            <a:pPr algn="r" rtl="1">
              <a:lnSpc>
                <a:spcPct val="150000"/>
              </a:lnSpc>
            </a:pPr>
            <a:r>
              <a:rPr lang="fa-IR" sz="2000" b="1" dirty="0" smtClean="0">
                <a:solidFill>
                  <a:schemeClr val="tx1"/>
                </a:solidFill>
                <a:cs typeface="2  Mitra" pitchFamily="2" charset="-78"/>
              </a:rPr>
              <a:t>در کلیه مراقبت های اطفال بالای 2 ماه باید نحوه صحیح دادن قطره آهن، حداقل زمان مناسب برای مسواک زدن (4دقیقه)، زمان های مناسب برای مسواک زدن(صبح ها بعد از صبحانه و شب ها قبل از خواب)، اهمیت دندان های شیری و خودداری از کشیدن زودهنگام دندان های شیری به والدین آموزش داده شود.</a:t>
            </a:r>
            <a:endParaRPr lang="en-US" sz="2000" b="1" dirty="0">
              <a:solidFill>
                <a:schemeClr val="tx1"/>
              </a:solidFill>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کارگاه های کودکان\کارگاه آوج\مواد آموزشی کارگاه\اسکن بوکلت های کودک سالم\غیر پزشکان1\9.jpg"/>
          <p:cNvPicPr>
            <a:picLocks noGrp="1" noChangeAspect="1" noChangeArrowheads="1"/>
          </p:cNvPicPr>
          <p:nvPr>
            <p:ph idx="1"/>
          </p:nvPr>
        </p:nvPicPr>
        <p:blipFill>
          <a:blip r:embed="rId2"/>
          <a:srcRect/>
          <a:stretch>
            <a:fillRect/>
          </a:stretch>
        </p:blipFill>
        <p:spPr bwMode="auto">
          <a:xfrm>
            <a:off x="285720" y="357166"/>
            <a:ext cx="8715436" cy="6143668"/>
          </a:xfrm>
          <a:prstGeom prst="rect">
            <a:avLst/>
          </a:prstGeom>
          <a:noFill/>
        </p:spPr>
      </p:pic>
    </p:spTree>
  </p:cSld>
  <p:clrMapOvr>
    <a:masterClrMapping/>
  </p:clrMapOvr>
  <p:transition>
    <p:pull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a:latin typeface="IranNastaliq" pitchFamily="18" charset="0"/>
                <a:cs typeface="IranNastaliq" pitchFamily="18" charset="0"/>
              </a:rPr>
              <a:t>کنترل کودک از نظر وضعیت دهان و دندان</a:t>
            </a:r>
            <a:endParaRPr lang="en-US" dirty="0">
              <a:latin typeface="IranNastaliq" pitchFamily="18" charset="0"/>
              <a:cs typeface="IranNastaliq" pitchFamily="18" charset="0"/>
            </a:endParaRPr>
          </a:p>
        </p:txBody>
      </p:sp>
      <p:sp>
        <p:nvSpPr>
          <p:cNvPr id="3" name="Content Placeholder 2"/>
          <p:cNvSpPr>
            <a:spLocks noGrp="1"/>
          </p:cNvSpPr>
          <p:nvPr>
            <p:ph idx="1"/>
          </p:nvPr>
        </p:nvSpPr>
        <p:spPr>
          <a:xfrm>
            <a:off x="214282" y="1357298"/>
            <a:ext cx="8643998" cy="4929222"/>
          </a:xfrm>
        </p:spPr>
        <p:txBody>
          <a:bodyPr>
            <a:normAutofit lnSpcReduction="10000"/>
          </a:bodyPr>
          <a:lstStyle/>
          <a:p>
            <a:pPr algn="just" rtl="1"/>
            <a:r>
              <a:rPr lang="fa-IR" sz="2000" b="1" dirty="0" smtClean="0">
                <a:cs typeface="2  Mitra" pitchFamily="2" charset="-78"/>
              </a:rPr>
              <a:t>کلیه</a:t>
            </a:r>
            <a:r>
              <a:rPr lang="fa-IR" b="1" dirty="0" smtClean="0"/>
              <a:t> </a:t>
            </a:r>
            <a:r>
              <a:rPr lang="fa-IR" sz="2000" b="1" dirty="0">
                <a:cs typeface="2  Mitra" pitchFamily="2" charset="-78"/>
              </a:rPr>
              <a:t>کودکان بالای </a:t>
            </a:r>
            <a:r>
              <a:rPr lang="fa-IR" sz="2000" b="1" dirty="0" smtClean="0">
                <a:cs typeface="2  Mitra" pitchFamily="2" charset="-78"/>
              </a:rPr>
              <a:t>2 </a:t>
            </a:r>
            <a:r>
              <a:rPr lang="fa-IR" sz="2000" b="1" dirty="0">
                <a:cs typeface="2  Mitra" pitchFamily="2" charset="-78"/>
              </a:rPr>
              <a:t>سال </a:t>
            </a:r>
            <a:r>
              <a:rPr lang="fa-IR" sz="2000" b="1" dirty="0" smtClean="0">
                <a:cs typeface="2  Mitra" pitchFamily="2" charset="-78"/>
              </a:rPr>
              <a:t>باید از نظر وضعیت دهان و دندان ارزیابی شوند.</a:t>
            </a:r>
          </a:p>
          <a:p>
            <a:pPr algn="just" rtl="1"/>
            <a:r>
              <a:rPr lang="fa-IR" sz="2000" b="1" dirty="0" smtClean="0">
                <a:cs typeface="2  Mitra" pitchFamily="2" charset="-78"/>
              </a:rPr>
              <a:t>کودکان تا 6 سالگی به تنهایی نمی توانند به طور صحیح مسواک کنند و برای این کار نیاز به کمک والدین دارند.</a:t>
            </a:r>
          </a:p>
          <a:p>
            <a:pPr algn="just" rtl="1"/>
            <a:r>
              <a:rPr lang="fa-IR" sz="2000" b="1" dirty="0" smtClean="0">
                <a:cs typeface="2  Mitra" pitchFamily="2" charset="-78"/>
              </a:rPr>
              <a:t>هدف اصلی از مسواک زدن پاک نمودن پلاک میکروبی از روی دندان ها و لثه است. بهتر است این کار در فرصت مناسب و با زمان کافی با آرامش انجام پذیرد چرا که کیفیت مسواک زدن بهتر از تعداد دفعات آن می باشد.</a:t>
            </a:r>
          </a:p>
          <a:p>
            <a:pPr algn="just" rtl="1"/>
            <a:r>
              <a:rPr lang="fa-IR" sz="2000" b="1" dirty="0" smtClean="0">
                <a:cs typeface="2  Mitra" pitchFamily="2" charset="-78"/>
              </a:rPr>
              <a:t>سابقه ضربه به دندان ها: ضربه می تواند باعث شکستگی قسمتی از تاج، ریشه و یا استخوان فک شود. گاهی دندان از دهان خارج شده یا برعکس در فک فرو می رود.</a:t>
            </a:r>
          </a:p>
          <a:p>
            <a:pPr algn="just" rtl="1"/>
            <a:r>
              <a:rPr lang="fa-IR" sz="2000" b="1" dirty="0" smtClean="0">
                <a:cs typeface="2  Mitra" pitchFamily="2" charset="-78"/>
              </a:rPr>
              <a:t>صدماتی که به دندان های شیری وارد می شود سبب آسیب به جوانه های دندان های دائمی زیرین می شود خصوصاً قبل از 3 سالگی.</a:t>
            </a:r>
          </a:p>
          <a:p>
            <a:pPr algn="just" rtl="1"/>
            <a:r>
              <a:rPr lang="fa-IR" sz="2000" b="1" dirty="0" smtClean="0">
                <a:cs typeface="2  Mitra" pitchFamily="2" charset="-78"/>
              </a:rPr>
              <a:t>در صورت وجود سابقه ضربه، کارمند بهداشتی کودک را به دندانپزشک  ارجاع می دهند.</a:t>
            </a:r>
          </a:p>
          <a:p>
            <a:pPr algn="just" rtl="1"/>
            <a:r>
              <a:rPr lang="fa-IR" sz="2000" b="1" dirty="0" smtClean="0">
                <a:cs typeface="2  Mitra" pitchFamily="2" charset="-78"/>
              </a:rPr>
              <a:t>در صورت وجود درد دندان، کودک به دندانپزشک  ارجاع داده می شود.</a:t>
            </a:r>
          </a:p>
          <a:p>
            <a:pPr algn="just" rtl="1"/>
            <a:r>
              <a:rPr lang="fa-IR" sz="2000" b="1" dirty="0" smtClean="0">
                <a:cs typeface="2  Mitra" pitchFamily="2" charset="-78"/>
              </a:rPr>
              <a:t>مکیدن های غیرتغذیه ای مانند مکیدن انگشت در کودک زیر 2 سال وجود داردکه تا 4 سالگی برطرف می شود.در غیر این صورت به دلیل عوارض زیاد در شکل گیری و رشد فک ها و فرم صورت، باید کودک به دندانپزشک ارجاع گردد.</a:t>
            </a:r>
            <a:endParaRPr lang="en-US" sz="2000" b="1"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571480"/>
            <a:ext cx="8643998" cy="6000792"/>
          </a:xfrm>
        </p:spPr>
        <p:txBody>
          <a:bodyPr>
            <a:normAutofit lnSpcReduction="10000"/>
          </a:bodyPr>
          <a:lstStyle/>
          <a:p>
            <a:pPr algn="just" rtl="1"/>
            <a:r>
              <a:rPr lang="fa-IR" sz="2000" b="1" dirty="0" smtClean="0">
                <a:cs typeface="2  Mitra" pitchFamily="2" charset="-78"/>
              </a:rPr>
              <a:t>علائم پوسیدگی دندان ها: </a:t>
            </a:r>
          </a:p>
          <a:p>
            <a:pPr algn="just" rtl="1"/>
            <a:r>
              <a:rPr lang="fa-IR" sz="2000" b="1" dirty="0" smtClean="0">
                <a:cs typeface="2  Mitra" pitchFamily="2" charset="-78"/>
              </a:rPr>
              <a:t>تغییر رنگ مینای دندان به قهوه ای یا سیاه</a:t>
            </a:r>
          </a:p>
          <a:p>
            <a:pPr algn="just" rtl="1"/>
            <a:r>
              <a:rPr lang="fa-IR" sz="2000" b="1" dirty="0" smtClean="0">
                <a:cs typeface="2  Mitra" pitchFamily="2" charset="-78"/>
              </a:rPr>
              <a:t>سوراخ شدن دندان</a:t>
            </a:r>
          </a:p>
          <a:p>
            <a:pPr algn="just" rtl="1"/>
            <a:r>
              <a:rPr lang="fa-IR" sz="2000" b="1" dirty="0" smtClean="0">
                <a:cs typeface="2  Mitra" pitchFamily="2" charset="-78"/>
              </a:rPr>
              <a:t>بوی به دهان</a:t>
            </a:r>
          </a:p>
          <a:p>
            <a:pPr algn="just" rtl="1"/>
            <a:r>
              <a:rPr lang="fa-IR" sz="2000" b="1" dirty="0" smtClean="0">
                <a:cs typeface="2  Mitra" pitchFamily="2" charset="-78"/>
              </a:rPr>
              <a:t>حساس بودن یا درد گرفتن دندان هنگام خوردن غذاهای سرد، ترش یا شیرین</a:t>
            </a:r>
          </a:p>
          <a:p>
            <a:pPr algn="just" rtl="1"/>
            <a:r>
              <a:rPr lang="fa-IR" sz="2000" b="1" dirty="0" smtClean="0">
                <a:cs typeface="2  Mitra" pitchFamily="2" charset="-78"/>
              </a:rPr>
              <a:t>گیرکردن مواد غذایی بین دندان ها یا پاره شدن نخ دندان در پوسیدگی بین دندانی</a:t>
            </a:r>
          </a:p>
          <a:p>
            <a:pPr algn="just" rtl="1">
              <a:buNone/>
            </a:pPr>
            <a:r>
              <a:rPr lang="fa-IR" sz="2000" b="1" dirty="0" smtClean="0">
                <a:cs typeface="2  Mitra" pitchFamily="2" charset="-78"/>
              </a:rPr>
              <a:t>سندرم شیشه شیر: </a:t>
            </a:r>
          </a:p>
          <a:p>
            <a:pPr algn="just" rtl="1">
              <a:buNone/>
            </a:pPr>
            <a:r>
              <a:rPr lang="fa-IR" sz="2000" b="1" dirty="0" smtClean="0">
                <a:cs typeface="2  Mitra" pitchFamily="2" charset="-78"/>
              </a:rPr>
              <a:t>مشکلی است که برای کودکان زیر 3 سال به دلیل استفاده از روش نامناسب تغذیه کودک ایجاد می شود.وقتی کودک به خواب می رود اثر تمیزکنندگی بزاق کاهش می یابد و اگر هنگام خواب شیشه شیر یا سینه مادر در دهان کودک باقی بماند، دندان های جلویی فک بالا برای مدت طولانی غرق در شیر می شوند و چون کام بسته می ماند و زبان روی دندان های پایین را می پوشاند، معمولاً در دندان های جلویی ایجاد پوسیدگی می نماید. </a:t>
            </a:r>
          </a:p>
          <a:p>
            <a:pPr algn="just" rtl="1">
              <a:buNone/>
            </a:pPr>
            <a:r>
              <a:rPr lang="fa-IR" sz="2000" b="1" dirty="0" smtClean="0">
                <a:cs typeface="2  Mitra" pitchFamily="2" charset="-78"/>
              </a:rPr>
              <a:t>در صورت بروز نشانگان فوق یا پوسیدگی بیش از 10 دندان باید کودک را به دندانپزشک ارجاع داد.</a:t>
            </a:r>
          </a:p>
          <a:p>
            <a:pPr algn="just" rtl="1">
              <a:buNone/>
            </a:pPr>
            <a:r>
              <a:rPr lang="fa-IR" sz="2000" b="1" dirty="0" smtClean="0">
                <a:cs typeface="2  Mitra" pitchFamily="2" charset="-78"/>
              </a:rPr>
              <a:t>دندان های شیری:</a:t>
            </a:r>
          </a:p>
          <a:p>
            <a:pPr algn="just" rtl="1"/>
            <a:r>
              <a:rPr lang="fa-IR" sz="2000" b="1" dirty="0" smtClean="0">
                <a:cs typeface="2  Mitra" pitchFamily="2" charset="-78"/>
              </a:rPr>
              <a:t>زمان رویش اولین دندان شیری حدود 6 ماهگی است</a:t>
            </a:r>
          </a:p>
          <a:p>
            <a:pPr algn="just" rtl="1"/>
            <a:r>
              <a:rPr lang="fa-IR" sz="2000" b="1" dirty="0" smtClean="0">
                <a:cs typeface="2  Mitra" pitchFamily="2" charset="-78"/>
              </a:rPr>
              <a:t>زمان تکمیل دندان های شیری 2.5 تا 2 سالگی است</a:t>
            </a:r>
          </a:p>
          <a:p>
            <a:pPr algn="just" rtl="1"/>
            <a:r>
              <a:rPr lang="fa-IR" sz="2000" b="1" dirty="0" smtClean="0">
                <a:cs typeface="2  Mitra" pitchFamily="2" charset="-78"/>
              </a:rPr>
              <a:t>تعداد کل دندان های شیری 20 عدد است (در هر نیم فک 5 دندان)</a:t>
            </a:r>
            <a:endParaRPr lang="en-US" sz="2000" b="1"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8572560" cy="6072230"/>
          </a:xfrm>
        </p:spPr>
        <p:txBody>
          <a:bodyPr/>
          <a:lstStyle/>
          <a:p>
            <a:pPr algn="r" rtl="1">
              <a:buNone/>
            </a:pPr>
            <a:r>
              <a:rPr lang="fa-IR" sz="4300" dirty="0" smtClean="0">
                <a:solidFill>
                  <a:schemeClr val="tx2">
                    <a:satMod val="130000"/>
                  </a:schemeClr>
                </a:solidFill>
                <a:effectLst>
                  <a:outerShdw blurRad="50000" dist="30000" dir="5400000" algn="tl" rotWithShape="0">
                    <a:srgbClr val="000000">
                      <a:alpha val="30000"/>
                    </a:srgbClr>
                  </a:outerShdw>
                </a:effectLst>
                <a:latin typeface="IranNastaliq" pitchFamily="18" charset="0"/>
                <a:ea typeface="+mj-ea"/>
                <a:cs typeface="IranNastaliq" pitchFamily="18" charset="0"/>
              </a:rPr>
              <a:t>دندان های دائمی:</a:t>
            </a:r>
          </a:p>
          <a:p>
            <a:pPr algn="r" rtl="1"/>
            <a:r>
              <a:rPr lang="fa-IR" sz="2000" b="1" dirty="0" smtClean="0">
                <a:cs typeface="2  Mitra" pitchFamily="2" charset="-78"/>
              </a:rPr>
              <a:t>زمان رویش اولین دندان دائمی حدود 6 سالگی</a:t>
            </a:r>
          </a:p>
          <a:p>
            <a:pPr algn="r" rtl="1"/>
            <a:r>
              <a:rPr lang="fa-IR" sz="2000" b="1" dirty="0" smtClean="0">
                <a:cs typeface="2  Mitra" pitchFamily="2" charset="-78"/>
              </a:rPr>
              <a:t>زمان تکمیل دندان های دائمی (به جزعقل) 13 – 12 سالگی</a:t>
            </a:r>
          </a:p>
          <a:p>
            <a:pPr algn="r" rtl="1"/>
            <a:r>
              <a:rPr lang="fa-IR" sz="2000" b="1" dirty="0" smtClean="0">
                <a:cs typeface="2  Mitra" pitchFamily="2" charset="-78"/>
              </a:rPr>
              <a:t>تعداد کل دندان های دائمی (با در نظر گرفتن دندان های عقل) 32 عدد</a:t>
            </a:r>
          </a:p>
          <a:p>
            <a:pPr algn="r" rtl="1"/>
            <a:r>
              <a:rPr lang="fa-IR" sz="2000" b="1" dirty="0" smtClean="0">
                <a:cs typeface="2  Mitra" pitchFamily="2" charset="-78"/>
              </a:rPr>
              <a:t>از حدود 5.5 تا 6 سالگی به تدریج دندان های شیری لق می شوند و می افتند. معمولاً 2 تا 6 ماه پس از افتادن هر دندان  شیری، دندان دائمی جایگزین رویش می یابد و تا پایان عمر در دهان باقی می ماند</a:t>
            </a:r>
          </a:p>
          <a:p>
            <a:pPr algn="r" rtl="1"/>
            <a:r>
              <a:rPr lang="fa-IR" sz="2000" b="1" dirty="0" smtClean="0">
                <a:cs typeface="2  Mitra" pitchFamily="2" charset="-78"/>
              </a:rPr>
              <a:t>علائم رویش دندان ها:</a:t>
            </a:r>
          </a:p>
          <a:p>
            <a:pPr algn="r" rtl="1"/>
            <a:r>
              <a:rPr lang="fa-IR" sz="2000" b="1" dirty="0" smtClean="0">
                <a:cs typeface="2  Mitra" pitchFamily="2" charset="-78"/>
              </a:rPr>
              <a:t>قرمزی و التهاب لثه در ناحیه جلویی فک پایین</a:t>
            </a:r>
          </a:p>
          <a:p>
            <a:pPr algn="r" rtl="1"/>
            <a:r>
              <a:rPr lang="fa-IR" sz="2000" b="1" dirty="0" smtClean="0">
                <a:cs typeface="2  Mitra" pitchFamily="2" charset="-78"/>
              </a:rPr>
              <a:t>برجستگی لثه و خارش در همین ناحیه</a:t>
            </a:r>
          </a:p>
          <a:p>
            <a:pPr algn="r" rtl="1"/>
            <a:r>
              <a:rPr lang="fa-IR" sz="2000" b="1" dirty="0" smtClean="0">
                <a:cs typeface="2  Mitra" pitchFamily="2" charset="-78"/>
              </a:rPr>
              <a:t>افزایش بزاق و جاری شدن آن از دهان نوزاد</a:t>
            </a:r>
          </a:p>
          <a:p>
            <a:pPr algn="r" rtl="1"/>
            <a:r>
              <a:rPr lang="fa-IR" sz="2000" b="1" dirty="0" smtClean="0">
                <a:cs typeface="2  Mitra" pitchFamily="2" charset="-78"/>
              </a:rPr>
              <a:t>ناراحتی و گریه زیاد</a:t>
            </a:r>
          </a:p>
          <a:p>
            <a:pPr algn="r" rtl="1"/>
            <a:r>
              <a:rPr lang="fa-IR" sz="2000" b="1" dirty="0" smtClean="0">
                <a:cs typeface="2  Mitra" pitchFamily="2" charset="-78"/>
              </a:rPr>
              <a:t>بی خوابی </a:t>
            </a:r>
          </a:p>
          <a:p>
            <a:pPr algn="r" rtl="1"/>
            <a:r>
              <a:rPr lang="fa-IR" sz="2000" b="1" dirty="0" smtClean="0">
                <a:cs typeface="2  Mitra" pitchFamily="2" charset="-78"/>
              </a:rPr>
              <a:t>نوک زدن دندان از لای لثه</a:t>
            </a:r>
          </a:p>
          <a:p>
            <a:pPr algn="r" rtl="1"/>
            <a:r>
              <a:rPr lang="fa-IR" sz="2000" b="1" dirty="0" smtClean="0">
                <a:cs typeface="2  Mitra" pitchFamily="2" charset="-78"/>
              </a:rPr>
              <a:t>در صورت بروز علائمی مانند تب، دل درد، یا اسهال هر کودک را باید از نظر بیماری ارزیابی نمود</a:t>
            </a:r>
            <a:endParaRPr lang="en-US" sz="2000" b="1"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5920" y="357166"/>
            <a:ext cx="7498080" cy="1143000"/>
          </a:xfrm>
        </p:spPr>
        <p:txBody>
          <a:bodyPr>
            <a:normAutofit fontScale="90000"/>
          </a:bodyPr>
          <a:lstStyle/>
          <a:p>
            <a:pPr algn="ctr"/>
            <a:r>
              <a:rPr lang="ar-SA" dirty="0" smtClean="0">
                <a:latin typeface="IranNastaliq" pitchFamily="18" charset="0"/>
                <a:cs typeface="IranNastaliq" pitchFamily="18" charset="0"/>
              </a:rPr>
              <a:t>اختلال تکلم در کودکان با کشيدن دندان شيري قبل از 4 سالگي</a:t>
            </a:r>
            <a:endParaRPr lang="en-US" dirty="0">
              <a:latin typeface="IranNastaliq" pitchFamily="18" charset="0"/>
              <a:cs typeface="IranNastaliq" pitchFamily="18" charset="0"/>
            </a:endParaRPr>
          </a:p>
        </p:txBody>
      </p:sp>
      <p:sp>
        <p:nvSpPr>
          <p:cNvPr id="5" name="Content Placeholder 2"/>
          <p:cNvSpPr>
            <a:spLocks noGrp="1"/>
          </p:cNvSpPr>
          <p:nvPr>
            <p:ph idx="1"/>
          </p:nvPr>
        </p:nvSpPr>
        <p:spPr/>
        <p:txBody>
          <a:bodyPr>
            <a:noAutofit/>
          </a:bodyPr>
          <a:lstStyle/>
          <a:p>
            <a:pPr algn="just" rtl="1">
              <a:lnSpc>
                <a:spcPct val="170000"/>
              </a:lnSpc>
            </a:pPr>
            <a:r>
              <a:rPr lang="ar-SA" sz="2000" b="1" dirty="0" smtClean="0">
                <a:cs typeface="2  Mitra" pitchFamily="2" charset="-78"/>
              </a:rPr>
              <a:t>عضو هيات علمي دانشگاه علوم پزشکي جندي شاپور اهواز ، مصرف مکرر  مواد غذايي نامناسب را مهم ترين علت بروز پوسيدگي دندان در کودکان عنوان کرد و گفت: بسياري از کودکان با معضل پوسيدگي دندان مواجهند. دکتر ليلا بصير در گفت وگو با ايسنا، گفت: پوسيدگي دندان، شايع ترين معضلي است که کودکان خوزستاني با آن مواجهند و بي توجهي به بهداشت دهان و دندان و تغذيه نامناسب، مهم ترين علت بروز اين مشکل است. وي افزود:  تکرار مصرف مواد غذايي نامناسب مي تواند به دندان ها آسيب برساند. </a:t>
            </a:r>
            <a:endParaRPr lang="en-US" sz="2000" b="1"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714356"/>
            <a:ext cx="8286808" cy="5715040"/>
          </a:xfrm>
        </p:spPr>
        <p:txBody>
          <a:bodyPr>
            <a:noAutofit/>
          </a:bodyPr>
          <a:lstStyle/>
          <a:p>
            <a:pPr lvl="8" algn="r" rtl="1">
              <a:lnSpc>
                <a:spcPct val="160000"/>
              </a:lnSpc>
              <a:buNone/>
            </a:pPr>
            <a:r>
              <a:rPr lang="ar-SA" sz="1800" b="1" dirty="0" smtClean="0">
                <a:cs typeface="2  Mitra" pitchFamily="2" charset="-78"/>
              </a:rPr>
              <a:t>به عنوان مثال مصرف مداوم لواشک، پفک و شيريني و شکلات در کودکان موجب پوسيدگي دندان ها مي شود. براي پيشگيري از پوسيدگي دندان کودکان توصيه مي شود دانه هاي روغني، گردو و پسته جايگزين شيريني و پفک شوند. اين عضو هيات علمي دانشگاه علوم پزشکي جندي شاپور اهواز، ادامه داد: دندان هاي شيري قسمت جلوي فک معمولا در سن هفت سالگي مي افتند و دندان هاي دائمي رشد خود را آغاز مي کنند. اما دندان هاي آسيا تا سن 12 سالگي در دهان کودک باقي مي مانند; در چنين شرايطي اگر حتي يکي از اين دندان ها با مشکل مواجه شود، تغذيه کودک مختل مي شود و کودک در سن رشد، با اختلال تغذيه اي مواجه مي شود. بصير گفت: دندان هاي شيري قسمت جلوي فک نبايد پيش از چهار سالگي کشيده شوند چرا که ممکن است تکلم کودک با مشکل مواجه شود. براي بيان برخي حروف لازم است زبان با دندان هاي جلويي در تماس باشد و فقدان حتي يکي از اين دندان ها ممکن است موجب ايجاد اختلال در تکلم و رشد فک کودک شود. </a:t>
            </a:r>
            <a:endParaRPr lang="en-US" sz="1800" b="1" dirty="0" smtClean="0">
              <a:cs typeface="2  Mitra" pitchFamily="2" charset="-78"/>
            </a:endParaRPr>
          </a:p>
          <a:p>
            <a:pPr algn="r" rtl="1"/>
            <a:endParaRPr lang="en-US" sz="1800"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500042"/>
            <a:ext cx="8219340" cy="6143668"/>
          </a:xfrm>
        </p:spPr>
        <p:txBody>
          <a:bodyPr>
            <a:noAutofit/>
          </a:bodyPr>
          <a:lstStyle/>
          <a:p>
            <a:pPr algn="r" rtl="1">
              <a:buNone/>
            </a:pPr>
            <a:r>
              <a:rPr lang="ar-SA" sz="4300" dirty="0" smtClean="0">
                <a:solidFill>
                  <a:schemeClr val="tx2">
                    <a:satMod val="130000"/>
                  </a:schemeClr>
                </a:solidFill>
                <a:effectLst>
                  <a:outerShdw blurRad="50000" dist="30000" dir="5400000" algn="tl" rotWithShape="0">
                    <a:srgbClr val="000000">
                      <a:alpha val="30000"/>
                    </a:srgbClr>
                  </a:outerShdw>
                </a:effectLst>
                <a:latin typeface="IranNastaliq" pitchFamily="18" charset="0"/>
                <a:ea typeface="+mj-ea"/>
                <a:cs typeface="IranNastaliq" pitchFamily="18" charset="0"/>
              </a:rPr>
              <a:t>پوسیدگی دندان کودکان، از آسم و چاقی شایع تر است</a:t>
            </a:r>
            <a:endParaRPr lang="en-US" sz="4300" dirty="0" smtClean="0">
              <a:solidFill>
                <a:schemeClr val="tx2">
                  <a:satMod val="130000"/>
                </a:schemeClr>
              </a:solidFill>
              <a:effectLst>
                <a:outerShdw blurRad="50000" dist="30000" dir="5400000" algn="tl" rotWithShape="0">
                  <a:srgbClr val="000000">
                    <a:alpha val="30000"/>
                  </a:srgbClr>
                </a:outerShdw>
              </a:effectLst>
              <a:latin typeface="IranNastaliq" pitchFamily="18" charset="0"/>
              <a:ea typeface="+mj-ea"/>
              <a:cs typeface="IranNastaliq" pitchFamily="18" charset="0"/>
            </a:endParaRPr>
          </a:p>
          <a:p>
            <a:pPr algn="r" rtl="1">
              <a:lnSpc>
                <a:spcPct val="150000"/>
              </a:lnSpc>
            </a:pPr>
            <a:r>
              <a:rPr lang="ar-SA" sz="2000" b="1" dirty="0" smtClean="0">
                <a:cs typeface="2  Mitra" pitchFamily="2" charset="-78"/>
              </a:rPr>
              <a:t>دکتر منصور بهرامی در مورد پوسیدگی دندان در کودکان گفت: پوسیدگی دندان بیماری شایع، قابل پیشگیری و در مواردی پر زحمت است که پزشکان اطفال نسبت به حفظ سلامت آن حساس نیستند، در حالی که شایع ترین بیماری مزمن کودکان است و 5 برابر آسم و 3 برابر چاقی رخ می‌دهد</a:t>
            </a:r>
            <a:r>
              <a:rPr lang="en-US" sz="2000" b="1" dirty="0" smtClean="0">
                <a:cs typeface="2  Mitra" pitchFamily="2" charset="-78"/>
              </a:rPr>
              <a:t>.</a:t>
            </a:r>
            <a:r>
              <a:rPr lang="ar-SA" sz="2000" b="1" dirty="0" smtClean="0">
                <a:cs typeface="2  Mitra" pitchFamily="2" charset="-78"/>
              </a:rPr>
              <a:t>وی افزود: پوسیدگی دندان علاوه بر مشکلات موضعی در فضای دهان مثل بوی نامطبوع تنفس، اشکالات جویدن، عفونت‌های لثه و فک می‌تواند موجب اختلال رشد، اختلالات رفتاری و توجه و کاهش اعتماد به نفس در کودکان شود</a:t>
            </a:r>
            <a:r>
              <a:rPr lang="en-US" sz="2000" b="1" dirty="0" smtClean="0">
                <a:cs typeface="2  Mitra" pitchFamily="2" charset="-78"/>
              </a:rPr>
              <a:t>.</a:t>
            </a:r>
            <a:br>
              <a:rPr lang="en-US" sz="2000" b="1" dirty="0" smtClean="0">
                <a:cs typeface="2  Mitra" pitchFamily="2" charset="-78"/>
              </a:rPr>
            </a:br>
            <a:r>
              <a:rPr lang="ar-SA" sz="2000" b="1" dirty="0" smtClean="0">
                <a:cs typeface="2  Mitra" pitchFamily="2" charset="-78"/>
              </a:rPr>
              <a:t>این متخصص بیماری‌های کودکان، علل مساعد کننده پوسیدگی‌های دندان را مشکلات مادران در دوران بارداری و زایمان، مسائل نوزاد مانند نارس بودن، سوء تغذیه، بیماری‌های عفونی و اسهال در دوران نوزادی، استفاده از مواد قندی یا نمک فراوان، استفاده از پستانک، کم خونی، فقر آهن، وجود پوسیدگی دندان در پدر، مادر و خواهر و برادر، مشکلات بهداشتی و بیماری‌های خاص، استفاده از شیشه شیر برای خوابیدن کودک، مصرف مکرر شیر مادر در شب و درآمد کم خانواده ذکر کرد</a:t>
            </a:r>
            <a:r>
              <a:rPr lang="en-US" sz="2000" b="1" dirty="0" smtClean="0">
                <a:cs typeface="2  Mitra" pitchFamily="2" charset="-78"/>
              </a:rPr>
              <a:t>.</a:t>
            </a:r>
            <a:br>
              <a:rPr lang="en-US" sz="2000" b="1" dirty="0" smtClean="0">
                <a:cs typeface="2  Mitra" pitchFamily="2" charset="-78"/>
              </a:rPr>
            </a:br>
            <a:endParaRPr lang="en-US" sz="2000" b="1" dirty="0">
              <a:cs typeface="2  Mitra" pitchFamily="2" charset="-78"/>
            </a:endParaRPr>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133</TotalTime>
  <Words>1188</Words>
  <Application>Microsoft Office PowerPoint</Application>
  <PresentationFormat>On-screen Show (4:3)</PresentationFormat>
  <Paragraphs>50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Slide 1</vt:lpstr>
      <vt:lpstr>مشاوره با مادر در خصوص وضعیت دهان و دندان  کودکان زیر 8 سال</vt:lpstr>
      <vt:lpstr>Slide 3</vt:lpstr>
      <vt:lpstr>کنترل کودک از نظر وضعیت دهان و دندان</vt:lpstr>
      <vt:lpstr>Slide 5</vt:lpstr>
      <vt:lpstr>Slide 6</vt:lpstr>
      <vt:lpstr>اختلال تکلم در کودکان با کشيدن دندان شيري قبل از 4 سالگي</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کنترل کودک از نظر وضعیت دهان و دندان</dc:title>
  <dc:creator>WINDOWS</dc:creator>
  <cp:lastModifiedBy>Windows User</cp:lastModifiedBy>
  <cp:revision>45</cp:revision>
  <dcterms:created xsi:type="dcterms:W3CDTF">2014-02-25T10:14:21Z</dcterms:created>
  <dcterms:modified xsi:type="dcterms:W3CDTF">2019-05-13T05:02:25Z</dcterms:modified>
</cp:coreProperties>
</file>