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12" r:id="rId5"/>
  </p:sldMasterIdLst>
  <p:notesMasterIdLst>
    <p:notesMasterId r:id="rId139"/>
  </p:notesMasterIdLst>
  <p:sldIdLst>
    <p:sldId id="397" r:id="rId6"/>
    <p:sldId id="503" r:id="rId7"/>
    <p:sldId id="504" r:id="rId8"/>
    <p:sldId id="505" r:id="rId9"/>
    <p:sldId id="499" r:id="rId10"/>
    <p:sldId id="500" r:id="rId11"/>
    <p:sldId id="501" r:id="rId12"/>
    <p:sldId id="506" r:id="rId13"/>
    <p:sldId id="474" r:id="rId14"/>
    <p:sldId id="472" r:id="rId15"/>
    <p:sldId id="473" r:id="rId16"/>
    <p:sldId id="477" r:id="rId17"/>
    <p:sldId id="475" r:id="rId18"/>
    <p:sldId id="476" r:id="rId19"/>
    <p:sldId id="478" r:id="rId20"/>
    <p:sldId id="479" r:id="rId21"/>
    <p:sldId id="480" r:id="rId22"/>
    <p:sldId id="481" r:id="rId23"/>
    <p:sldId id="482" r:id="rId24"/>
    <p:sldId id="483" r:id="rId25"/>
    <p:sldId id="487" r:id="rId26"/>
    <p:sldId id="484" r:id="rId27"/>
    <p:sldId id="542" r:id="rId28"/>
    <p:sldId id="486" r:id="rId29"/>
    <p:sldId id="488" r:id="rId30"/>
    <p:sldId id="543" r:id="rId31"/>
    <p:sldId id="489" r:id="rId32"/>
    <p:sldId id="544" r:id="rId33"/>
    <p:sldId id="490" r:id="rId34"/>
    <p:sldId id="491" r:id="rId35"/>
    <p:sldId id="492" r:id="rId36"/>
    <p:sldId id="493" r:id="rId37"/>
    <p:sldId id="494" r:id="rId38"/>
    <p:sldId id="498" r:id="rId39"/>
    <p:sldId id="396" r:id="rId40"/>
    <p:sldId id="545" r:id="rId41"/>
    <p:sldId id="364" r:id="rId42"/>
    <p:sldId id="368" r:id="rId43"/>
    <p:sldId id="369" r:id="rId44"/>
    <p:sldId id="546" r:id="rId45"/>
    <p:sldId id="370" r:id="rId46"/>
    <p:sldId id="374" r:id="rId47"/>
    <p:sldId id="372" r:id="rId48"/>
    <p:sldId id="373" r:id="rId49"/>
    <p:sldId id="375" r:id="rId50"/>
    <p:sldId id="376" r:id="rId51"/>
    <p:sldId id="377" r:id="rId52"/>
    <p:sldId id="378" r:id="rId53"/>
    <p:sldId id="379" r:id="rId54"/>
    <p:sldId id="382" r:id="rId55"/>
    <p:sldId id="384" r:id="rId56"/>
    <p:sldId id="383" r:id="rId57"/>
    <p:sldId id="380" r:id="rId58"/>
    <p:sldId id="385" r:id="rId59"/>
    <p:sldId id="386" r:id="rId60"/>
    <p:sldId id="387" r:id="rId61"/>
    <p:sldId id="388" r:id="rId62"/>
    <p:sldId id="389" r:id="rId63"/>
    <p:sldId id="390" r:id="rId64"/>
    <p:sldId id="391" r:id="rId65"/>
    <p:sldId id="392" r:id="rId66"/>
    <p:sldId id="393" r:id="rId67"/>
    <p:sldId id="399" r:id="rId68"/>
    <p:sldId id="400" r:id="rId69"/>
    <p:sldId id="403" r:id="rId70"/>
    <p:sldId id="404" r:id="rId71"/>
    <p:sldId id="405" r:id="rId72"/>
    <p:sldId id="407" r:id="rId73"/>
    <p:sldId id="406" r:id="rId74"/>
    <p:sldId id="408" r:id="rId75"/>
    <p:sldId id="409" r:id="rId76"/>
    <p:sldId id="410" r:id="rId77"/>
    <p:sldId id="411" r:id="rId78"/>
    <p:sldId id="412" r:id="rId79"/>
    <p:sldId id="413" r:id="rId80"/>
    <p:sldId id="414" r:id="rId81"/>
    <p:sldId id="415" r:id="rId82"/>
    <p:sldId id="416" r:id="rId83"/>
    <p:sldId id="417" r:id="rId84"/>
    <p:sldId id="418" r:id="rId85"/>
    <p:sldId id="419" r:id="rId86"/>
    <p:sldId id="420" r:id="rId87"/>
    <p:sldId id="421" r:id="rId88"/>
    <p:sldId id="422" r:id="rId89"/>
    <p:sldId id="423" r:id="rId90"/>
    <p:sldId id="424" r:id="rId91"/>
    <p:sldId id="425" r:id="rId92"/>
    <p:sldId id="426" r:id="rId93"/>
    <p:sldId id="427" r:id="rId94"/>
    <p:sldId id="428" r:id="rId95"/>
    <p:sldId id="429" r:id="rId96"/>
    <p:sldId id="430" r:id="rId97"/>
    <p:sldId id="434" r:id="rId98"/>
    <p:sldId id="431" r:id="rId99"/>
    <p:sldId id="432" r:id="rId100"/>
    <p:sldId id="433" r:id="rId101"/>
    <p:sldId id="435" r:id="rId102"/>
    <p:sldId id="438" r:id="rId103"/>
    <p:sldId id="436" r:id="rId104"/>
    <p:sldId id="437" r:id="rId105"/>
    <p:sldId id="439" r:id="rId106"/>
    <p:sldId id="440" r:id="rId107"/>
    <p:sldId id="441" r:id="rId108"/>
    <p:sldId id="445" r:id="rId109"/>
    <p:sldId id="547" r:id="rId110"/>
    <p:sldId id="446" r:id="rId111"/>
    <p:sldId id="443" r:id="rId112"/>
    <p:sldId id="444" r:id="rId113"/>
    <p:sldId id="548" r:id="rId114"/>
    <p:sldId id="447" r:id="rId115"/>
    <p:sldId id="448" r:id="rId116"/>
    <p:sldId id="449" r:id="rId117"/>
    <p:sldId id="450" r:id="rId118"/>
    <p:sldId id="451" r:id="rId119"/>
    <p:sldId id="454" r:id="rId120"/>
    <p:sldId id="452" r:id="rId121"/>
    <p:sldId id="453" r:id="rId122"/>
    <p:sldId id="455" r:id="rId123"/>
    <p:sldId id="456" r:id="rId124"/>
    <p:sldId id="457" r:id="rId125"/>
    <p:sldId id="461" r:id="rId126"/>
    <p:sldId id="458" r:id="rId127"/>
    <p:sldId id="459" r:id="rId128"/>
    <p:sldId id="468" r:id="rId129"/>
    <p:sldId id="460" r:id="rId130"/>
    <p:sldId id="462" r:id="rId131"/>
    <p:sldId id="463" r:id="rId132"/>
    <p:sldId id="465" r:id="rId133"/>
    <p:sldId id="466" r:id="rId134"/>
    <p:sldId id="467" r:id="rId135"/>
    <p:sldId id="469" r:id="rId136"/>
    <p:sldId id="470" r:id="rId137"/>
    <p:sldId id="471" r:id="rId1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07127B2-0998-411E-A285-315E9FC954BB}">
          <p14:sldIdLst>
            <p14:sldId id="397"/>
            <p14:sldId id="503"/>
            <p14:sldId id="504"/>
            <p14:sldId id="505"/>
            <p14:sldId id="499"/>
            <p14:sldId id="500"/>
            <p14:sldId id="501"/>
            <p14:sldId id="506"/>
            <p14:sldId id="474"/>
            <p14:sldId id="472"/>
            <p14:sldId id="473"/>
            <p14:sldId id="477"/>
            <p14:sldId id="475"/>
            <p14:sldId id="476"/>
            <p14:sldId id="478"/>
            <p14:sldId id="479"/>
            <p14:sldId id="480"/>
            <p14:sldId id="481"/>
            <p14:sldId id="482"/>
            <p14:sldId id="483"/>
            <p14:sldId id="487"/>
            <p14:sldId id="484"/>
            <p14:sldId id="542"/>
            <p14:sldId id="486"/>
            <p14:sldId id="488"/>
            <p14:sldId id="543"/>
            <p14:sldId id="489"/>
            <p14:sldId id="544"/>
            <p14:sldId id="490"/>
            <p14:sldId id="491"/>
            <p14:sldId id="492"/>
            <p14:sldId id="493"/>
            <p14:sldId id="494"/>
            <p14:sldId id="498"/>
            <p14:sldId id="396"/>
            <p14:sldId id="545"/>
            <p14:sldId id="364"/>
            <p14:sldId id="368"/>
            <p14:sldId id="369"/>
            <p14:sldId id="546"/>
            <p14:sldId id="370"/>
            <p14:sldId id="374"/>
            <p14:sldId id="372"/>
            <p14:sldId id="373"/>
            <p14:sldId id="375"/>
            <p14:sldId id="376"/>
            <p14:sldId id="377"/>
            <p14:sldId id="378"/>
            <p14:sldId id="379"/>
            <p14:sldId id="382"/>
            <p14:sldId id="384"/>
            <p14:sldId id="383"/>
            <p14:sldId id="380"/>
            <p14:sldId id="385"/>
            <p14:sldId id="386"/>
            <p14:sldId id="387"/>
            <p14:sldId id="388"/>
            <p14:sldId id="389"/>
            <p14:sldId id="390"/>
            <p14:sldId id="391"/>
            <p14:sldId id="392"/>
            <p14:sldId id="393"/>
            <p14:sldId id="399"/>
            <p14:sldId id="400"/>
            <p14:sldId id="403"/>
            <p14:sldId id="404"/>
            <p14:sldId id="405"/>
            <p14:sldId id="407"/>
            <p14:sldId id="406"/>
            <p14:sldId id="408"/>
            <p14:sldId id="409"/>
            <p14:sldId id="410"/>
            <p14:sldId id="411"/>
            <p14:sldId id="412"/>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4"/>
            <p14:sldId id="431"/>
            <p14:sldId id="432"/>
            <p14:sldId id="433"/>
            <p14:sldId id="435"/>
            <p14:sldId id="438"/>
            <p14:sldId id="436"/>
            <p14:sldId id="437"/>
            <p14:sldId id="439"/>
            <p14:sldId id="440"/>
            <p14:sldId id="441"/>
            <p14:sldId id="445"/>
            <p14:sldId id="547"/>
            <p14:sldId id="446"/>
            <p14:sldId id="443"/>
            <p14:sldId id="444"/>
            <p14:sldId id="548"/>
            <p14:sldId id="447"/>
            <p14:sldId id="448"/>
            <p14:sldId id="449"/>
            <p14:sldId id="450"/>
            <p14:sldId id="451"/>
            <p14:sldId id="454"/>
            <p14:sldId id="452"/>
            <p14:sldId id="453"/>
            <p14:sldId id="455"/>
            <p14:sldId id="456"/>
            <p14:sldId id="457"/>
            <p14:sldId id="461"/>
            <p14:sldId id="458"/>
            <p14:sldId id="459"/>
            <p14:sldId id="468"/>
            <p14:sldId id="460"/>
            <p14:sldId id="462"/>
            <p14:sldId id="463"/>
            <p14:sldId id="465"/>
            <p14:sldId id="466"/>
            <p14:sldId id="467"/>
            <p14:sldId id="469"/>
            <p14:sldId id="470"/>
            <p14:sldId id="471"/>
          </p14:sldIdLst>
        </p14:section>
        <p14:section name="Untitled Section" id="{4C3E5E92-9A57-40D3-946B-EC7FBFE856E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40" d="100"/>
          <a:sy n="40" d="100"/>
        </p:scale>
        <p:origin x="1020"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38" Type="http://schemas.openxmlformats.org/officeDocument/2006/relationships/slide" Target="slides/slide133.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28" Type="http://schemas.openxmlformats.org/officeDocument/2006/relationships/slide" Target="slides/slide123.xml"/><Relationship Id="rId5" Type="http://schemas.openxmlformats.org/officeDocument/2006/relationships/slideMaster" Target="slideMasters/slideMaster1.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134" Type="http://schemas.openxmlformats.org/officeDocument/2006/relationships/slide" Target="slides/slide129.xml"/><Relationship Id="rId13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openxmlformats.org/officeDocument/2006/relationships/slide" Target="slides/slide98.xml"/><Relationship Id="rId108" Type="http://schemas.openxmlformats.org/officeDocument/2006/relationships/slide" Target="slides/slide103.xml"/><Relationship Id="rId116" Type="http://schemas.openxmlformats.org/officeDocument/2006/relationships/slide" Target="slides/slide111.xml"/><Relationship Id="rId124" Type="http://schemas.openxmlformats.org/officeDocument/2006/relationships/slide" Target="slides/slide119.xml"/><Relationship Id="rId129" Type="http://schemas.openxmlformats.org/officeDocument/2006/relationships/slide" Target="slides/slide124.xml"/><Relationship Id="rId137" Type="http://schemas.openxmlformats.org/officeDocument/2006/relationships/slide" Target="slides/slide13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11" Type="http://schemas.openxmlformats.org/officeDocument/2006/relationships/slide" Target="slides/slide106.xml"/><Relationship Id="rId132" Type="http://schemas.openxmlformats.org/officeDocument/2006/relationships/slide" Target="slides/slide127.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slide" Target="slides/slide101.xml"/><Relationship Id="rId114" Type="http://schemas.openxmlformats.org/officeDocument/2006/relationships/slide" Target="slides/slide109.xml"/><Relationship Id="rId119" Type="http://schemas.openxmlformats.org/officeDocument/2006/relationships/slide" Target="slides/slide114.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30" Type="http://schemas.openxmlformats.org/officeDocument/2006/relationships/slide" Target="slides/slide125.xml"/><Relationship Id="rId135" Type="http://schemas.openxmlformats.org/officeDocument/2006/relationships/slide" Target="slides/slide130.xml"/><Relationship Id="rId14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A2D5125-0928-44B4-BBB6-372944810CD3}" type="datetimeFigureOut">
              <a:rPr lang="fa-IR" smtClean="0"/>
              <a:pPr/>
              <a:t>16/01/1443</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D1A6736-644F-4532-B780-71E77962251A}" type="slidenum">
              <a:rPr lang="fa-IR" smtClean="0"/>
              <a:pPr/>
              <a:t>‹#›</a:t>
            </a:fld>
            <a:endParaRPr lang="fa-IR"/>
          </a:p>
        </p:txBody>
      </p:sp>
    </p:spTree>
    <p:extLst>
      <p:ext uri="{BB962C8B-B14F-4D97-AF65-F5344CB8AC3E}">
        <p14:creationId xmlns:p14="http://schemas.microsoft.com/office/powerpoint/2010/main" val="248771739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D1A6736-644F-4532-B780-71E77962251A}" type="slidenum">
              <a:rPr lang="fa-IR" smtClean="0"/>
              <a:pPr/>
              <a:t>50</a:t>
            </a:fld>
            <a:endParaRPr lang="fa-IR"/>
          </a:p>
        </p:txBody>
      </p:sp>
    </p:spTree>
    <p:extLst>
      <p:ext uri="{BB962C8B-B14F-4D97-AF65-F5344CB8AC3E}">
        <p14:creationId xmlns:p14="http://schemas.microsoft.com/office/powerpoint/2010/main" val="1602297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6DFF08F-DC6B-4601-B491-B0F83F6DD2DA}" type="datetimeFigureOut">
              <a:rPr lang="en-US" smtClean="0"/>
              <a:pPr/>
              <a:t>8/24/2021</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FAB73BC-B049-4115-A692-8D63A059BFB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8/24/2021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p>
            <a:fld id="{96DFF08F-DC6B-4601-B491-B0F83F6DD2DA}" type="datetimeFigureOut">
              <a:rPr lang="en-US" smtClean="0"/>
              <a:pPr/>
              <a:t>8/24/2021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6DFF08F-DC6B-4601-B491-B0F83F6DD2DA}" type="datetimeFigureOut">
              <a:rPr lang="en-US" smtClean="0"/>
              <a:pPr/>
              <a:t>8/24/2021</a:t>
            </a:fld>
            <a:endParaRPr lang="en-US"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FAB73BC-B049-4115-A692-8D63A059BFB8}" type="slidenum">
              <a:rPr lang="en-US" smtClean="0"/>
              <a:pPr/>
              <a:t>‹#›</a:t>
            </a:fld>
            <a:endParaRPr lang="en-US"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96DFF08F-DC6B-4601-B491-B0F83F6DD2DA}" type="datetimeFigureOut">
              <a:rPr lang="en-US" smtClean="0"/>
              <a:pPr/>
              <a:t>8/24/2021</a:t>
            </a:fld>
            <a:endParaRPr lang="en-US"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a:stretch>
            <a:fillRect/>
          </a:stretch>
        </p:blipFill>
        <p:spPr bwMode="auto">
          <a:xfrm>
            <a:off x="1199213" y="1139255"/>
            <a:ext cx="9383843" cy="452203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200" b="1" dirty="0">
                <a:cs typeface="B Nazanin" pitchFamily="2" charset="-78"/>
              </a:rPr>
              <a:t>سبک یا شیوه زندگی نوعی انتخاب </a:t>
            </a:r>
            <a:r>
              <a:rPr lang="fa-IR" sz="2200" b="1" dirty="0" smtClean="0">
                <a:cs typeface="B Nazanin" pitchFamily="2" charset="-78"/>
              </a:rPr>
              <a:t>است</a:t>
            </a:r>
          </a:p>
          <a:p>
            <a:pPr algn="r" rtl="1">
              <a:buNone/>
            </a:pPr>
            <a:endParaRPr lang="en-US" sz="2200" b="1" dirty="0">
              <a:cs typeface="B Nazanin" pitchFamily="2" charset="-78"/>
            </a:endParaRPr>
          </a:p>
          <a:p>
            <a:pPr algn="r" rtl="1"/>
            <a:r>
              <a:rPr lang="fa-IR" sz="2200" b="1" dirty="0">
                <a:cs typeface="B Nazanin" pitchFamily="2" charset="-78"/>
              </a:rPr>
              <a:t>انتخابها و تصمیماتی که هر فرد از میان تعداد زیاد </a:t>
            </a:r>
            <a:r>
              <a:rPr lang="fa-IR" sz="2200" b="1" dirty="0" smtClean="0">
                <a:cs typeface="B Nazanin" pitchFamily="2" charset="-78"/>
              </a:rPr>
              <a:t>انتخاب های </a:t>
            </a:r>
            <a:r>
              <a:rPr lang="fa-IR" sz="2200" b="1" dirty="0">
                <a:cs typeface="B Nazanin" pitchFamily="2" charset="-78"/>
              </a:rPr>
              <a:t>موجود، با اختیار درباره نحوه عملکرد روزمره خود اتخاذ </a:t>
            </a:r>
            <a:r>
              <a:rPr lang="fa-IR" sz="2200" b="1" dirty="0" smtClean="0">
                <a:cs typeface="B Nazanin" pitchFamily="2" charset="-78"/>
              </a:rPr>
              <a:t>می کند</a:t>
            </a:r>
            <a:r>
              <a:rPr lang="fa-IR" sz="2200" b="1" dirty="0">
                <a:cs typeface="B Nazanin" pitchFamily="2" charset="-78"/>
              </a:rPr>
              <a:t>.</a:t>
            </a:r>
            <a:endParaRPr lang="en-US" sz="2200" b="1" dirty="0">
              <a:cs typeface="B Nazanin" pitchFamily="2" charset="-78"/>
            </a:endParaRPr>
          </a:p>
          <a:p>
            <a:pPr algn="r" rtl="1"/>
            <a:endParaRPr lang="en-US" sz="2200" b="1" dirty="0" smtClean="0">
              <a:cs typeface="B Nazanin" pitchFamily="2" charset="-78"/>
            </a:endParaRPr>
          </a:p>
          <a:p>
            <a:pPr algn="r" rtl="1"/>
            <a:r>
              <a:rPr lang="fa-IR" sz="2200" b="1" dirty="0" smtClean="0">
                <a:cs typeface="B Nazanin" pitchFamily="2" charset="-78"/>
              </a:rPr>
              <a:t>در </a:t>
            </a:r>
            <a:r>
              <a:rPr lang="fa-IR" sz="2200" b="1" dirty="0">
                <a:cs typeface="B Nazanin" pitchFamily="2" charset="-78"/>
              </a:rPr>
              <a:t>برخی موارد، </a:t>
            </a:r>
            <a:r>
              <a:rPr lang="fa-IR" sz="2200" b="1" dirty="0" smtClean="0">
                <a:cs typeface="B Nazanin" pitchFamily="2" charset="-78"/>
              </a:rPr>
              <a:t>در همه انتخاب ها </a:t>
            </a:r>
            <a:r>
              <a:rPr lang="fa-IR" sz="2200" b="1" dirty="0">
                <a:cs typeface="B Nazanin" pitchFamily="2" charset="-78"/>
              </a:rPr>
              <a:t>به روی همه افر باز </a:t>
            </a:r>
            <a:r>
              <a:rPr lang="fa-IR" sz="2200" b="1" dirty="0" smtClean="0">
                <a:cs typeface="B Nazanin" pitchFamily="2" charset="-78"/>
              </a:rPr>
              <a:t>نیست.</a:t>
            </a:r>
          </a:p>
          <a:p>
            <a:pPr algn="r" rtl="1"/>
            <a:endParaRPr lang="en-US" sz="2200" b="1" dirty="0" smtClean="0">
              <a:cs typeface="B Nazanin" pitchFamily="2" charset="-78"/>
            </a:endParaRPr>
          </a:p>
          <a:p>
            <a:pPr algn="r" rtl="1"/>
            <a:r>
              <a:rPr lang="fa-IR" sz="2200" b="1" dirty="0" smtClean="0">
                <a:cs typeface="B Nazanin" pitchFamily="2" charset="-78"/>
              </a:rPr>
              <a:t>همه </a:t>
            </a:r>
            <a:r>
              <a:rPr lang="fa-IR" sz="2200" b="1" dirty="0">
                <a:cs typeface="B Nazanin" pitchFamily="2" charset="-78"/>
              </a:rPr>
              <a:t>مردم از تمامی امکانات موجود و حق خود برای انتخاب، آ گاهی کامل </a:t>
            </a:r>
            <a:r>
              <a:rPr lang="fa-IR" sz="2200" b="1" dirty="0" smtClean="0">
                <a:cs typeface="B Nazanin" pitchFamily="2" charset="-78"/>
              </a:rPr>
              <a:t>ندارند.</a:t>
            </a:r>
          </a:p>
          <a:p>
            <a:pPr algn="r" rtl="1"/>
            <a:endParaRPr lang="en-US" sz="2200" b="1" dirty="0" smtClean="0">
              <a:cs typeface="B Nazanin" pitchFamily="2" charset="-78"/>
            </a:endParaRPr>
          </a:p>
          <a:p>
            <a:pPr algn="r" rtl="1"/>
            <a:r>
              <a:rPr lang="fa-IR" sz="2200" b="1" dirty="0" smtClean="0">
                <a:cs typeface="B Nazanin" pitchFamily="2" charset="-78"/>
              </a:rPr>
              <a:t>همه </a:t>
            </a:r>
            <a:r>
              <a:rPr lang="fa-IR" sz="2200" b="1" dirty="0">
                <a:cs typeface="B Nazanin" pitchFamily="2" charset="-78"/>
              </a:rPr>
              <a:t>مردم، </a:t>
            </a:r>
            <a:r>
              <a:rPr lang="fa-IR" sz="2200" b="1" dirty="0" smtClean="0">
                <a:cs typeface="B Nazanin" pitchFamily="2" charset="-78"/>
              </a:rPr>
              <a:t>انتخاب ها </a:t>
            </a:r>
            <a:r>
              <a:rPr lang="fa-IR" sz="2200" b="1" dirty="0">
                <a:cs typeface="B Nazanin" pitchFamily="2" charset="-78"/>
              </a:rPr>
              <a:t>و تصمیمات درست، آ گاهانه، در جهت منافع شخصی و جمعی خود اتخاذ </a:t>
            </a:r>
            <a:r>
              <a:rPr lang="fa-IR" sz="2200" b="1" dirty="0" smtClean="0">
                <a:cs typeface="B Nazanin" pitchFamily="2" charset="-78"/>
              </a:rPr>
              <a:t>نمی کنند</a:t>
            </a:r>
            <a:r>
              <a:rPr lang="fa-IR" sz="2200" b="1" dirty="0">
                <a:cs typeface="B Nazanin" pitchFamily="2" charset="-78"/>
              </a:rPr>
              <a:t>.</a:t>
            </a:r>
            <a:endParaRPr lang="en-US" sz="2200" b="1" dirty="0">
              <a:cs typeface="B Nazanin" pitchFamily="2" charset="-78"/>
            </a:endParaRPr>
          </a:p>
        </p:txBody>
      </p:sp>
      <p:sp>
        <p:nvSpPr>
          <p:cNvPr id="2" name="Title 1"/>
          <p:cNvSpPr>
            <a:spLocks noGrp="1"/>
          </p:cNvSpPr>
          <p:nvPr>
            <p:ph type="title"/>
          </p:nvPr>
        </p:nvSpPr>
        <p:spPr/>
        <p:txBody>
          <a:bodyPr/>
          <a:lstStyle/>
          <a:p>
            <a:pPr algn="ctr"/>
            <a:r>
              <a:rPr lang="fa-IR" dirty="0" smtClean="0"/>
              <a:t>شیوه زندگی (ادامه )</a:t>
            </a:r>
            <a:endParaRPr lang="en-US" dirty="0"/>
          </a:p>
        </p:txBody>
      </p:sp>
    </p:spTree>
    <p:extLst>
      <p:ext uri="{BB962C8B-B14F-4D97-AF65-F5344CB8AC3E}">
        <p14:creationId xmlns:p14="http://schemas.microsoft.com/office/powerpoint/2010/main" val="229779350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ctr" rtl="1">
              <a:lnSpc>
                <a:spcPct val="200000"/>
              </a:lnSpc>
              <a:buNone/>
            </a:pPr>
            <a:r>
              <a:rPr lang="fa-IR" sz="2300" b="1" dirty="0">
                <a:effectLst>
                  <a:outerShdw blurRad="53975" dist="22860" dir="5400000" algn="tl" rotWithShape="0">
                    <a:srgbClr val="000000">
                      <a:alpha val="55000"/>
                    </a:srgbClr>
                  </a:outerShdw>
                </a:effectLst>
                <a:cs typeface="B Nazanin" pitchFamily="2" charset="-78"/>
              </a:rPr>
              <a:t>ب</a:t>
            </a:r>
            <a:r>
              <a:rPr lang="fa-IR" sz="2300" b="1" dirty="0" smtClean="0">
                <a:effectLst>
                  <a:outerShdw blurRad="53975" dist="22860" dir="5400000" algn="tl" rotWithShape="0">
                    <a:srgbClr val="000000">
                      <a:alpha val="55000"/>
                    </a:srgbClr>
                  </a:outerShdw>
                </a:effectLst>
                <a:cs typeface="B Nazanin" pitchFamily="2" charset="-78"/>
              </a:rPr>
              <a:t>رای اینکه فرد احساس خودکارآمدی کند و شکست در دستیابی به هدف، انگیزه او را از بین نبرد؛ بهتر است ابتدا برای وی اهداف کوچک تعیین کنیم تا دستیابی به آن ساده باشد. کسب موفقیت انگیزهای برای تعیین اهداف بزرگتر خواهد بود</a:t>
            </a:r>
            <a:r>
              <a:rPr lang="fa-IR" sz="2300" b="1" dirty="0">
                <a:effectLst>
                  <a:outerShdw blurRad="53975" dist="22860" dir="5400000" algn="tl" rotWithShape="0">
                    <a:srgbClr val="000000">
                      <a:alpha val="55000"/>
                    </a:srgbClr>
                  </a:outerShdw>
                </a:effectLst>
                <a:cs typeface="B Nazanin" pitchFamily="2" charset="-78"/>
              </a:rPr>
              <a:t>. </a:t>
            </a:r>
            <a:endParaRPr lang="fa-IR" sz="2300" b="1" dirty="0" smtClean="0">
              <a:effectLst>
                <a:outerShdw blurRad="53975" dist="22860" dir="5400000" algn="tl" rotWithShape="0">
                  <a:srgbClr val="000000">
                    <a:alpha val="55000"/>
                  </a:srgbClr>
                </a:outerShdw>
              </a:effectLst>
              <a:cs typeface="B Nazanin" pitchFamily="2" charset="-78"/>
            </a:endParaRPr>
          </a:p>
          <a:p>
            <a:pPr marL="109728" indent="0" algn="ctr" rtl="1">
              <a:lnSpc>
                <a:spcPct val="200000"/>
              </a:lnSpc>
              <a:buNone/>
            </a:pPr>
            <a:r>
              <a:rPr lang="fa-IR" sz="2300" b="1" dirty="0" smtClean="0">
                <a:effectLst>
                  <a:outerShdw blurRad="53975" dist="22860" dir="5400000" algn="tl" rotWithShape="0">
                    <a:srgbClr val="000000">
                      <a:alpha val="55000"/>
                    </a:srgbClr>
                  </a:outerShdw>
                </a:effectLst>
                <a:cs typeface="B Nazanin" pitchFamily="2" charset="-78"/>
              </a:rPr>
              <a:t>در  </a:t>
            </a:r>
            <a:r>
              <a:rPr lang="fa-IR" sz="2300" b="1" dirty="0">
                <a:effectLst>
                  <a:outerShdw blurRad="53975" dist="22860" dir="5400000" algn="tl" rotWithShape="0">
                    <a:srgbClr val="000000">
                      <a:alpha val="55000"/>
                    </a:srgbClr>
                  </a:outerShdw>
                </a:effectLst>
                <a:cs typeface="B Nazanin" pitchFamily="2" charset="-78"/>
              </a:rPr>
              <a:t>واقع </a:t>
            </a:r>
            <a:r>
              <a:rPr lang="fa-IR" sz="2300" b="1" dirty="0" smtClean="0">
                <a:effectLst>
                  <a:outerShdw blurRad="53975" dist="22860" dir="5400000" algn="tl" rotWithShape="0">
                    <a:srgbClr val="000000">
                      <a:alpha val="55000"/>
                    </a:srgbClr>
                  </a:outerShdw>
                </a:effectLst>
                <a:cs typeface="B Nazanin" pitchFamily="2" charset="-78"/>
              </a:rPr>
              <a:t>چندین چرخه </a:t>
            </a:r>
            <a:r>
              <a:rPr lang="en-US" sz="2300" b="1" dirty="0" smtClean="0">
                <a:effectLst>
                  <a:outerShdw blurRad="53975" dist="22860" dir="5400000" algn="tl" rotWithShape="0">
                    <a:srgbClr val="000000">
                      <a:alpha val="55000"/>
                    </a:srgbClr>
                  </a:outerShdw>
                </a:effectLst>
                <a:cs typeface="B Nazanin" pitchFamily="2" charset="-78"/>
              </a:rPr>
              <a:t>SOC </a:t>
            </a:r>
            <a:r>
              <a:rPr lang="fa-IR" sz="2300" b="1" dirty="0" smtClean="0">
                <a:effectLst>
                  <a:outerShdw blurRad="53975" dist="22860" dir="5400000" algn="tl" rotWithShape="0">
                    <a:srgbClr val="000000">
                      <a:alpha val="55000"/>
                    </a:srgbClr>
                  </a:outerShdw>
                </a:effectLst>
                <a:cs typeface="B Nazanin" pitchFamily="2" charset="-78"/>
              </a:rPr>
              <a:t>برای او باید در نظر گرفت تا به هدف نهایی یعنی رفتار مطلوب برسد</a:t>
            </a:r>
            <a:r>
              <a:rPr lang="fa-IR" dirty="0" smtClean="0"/>
              <a:t>.</a:t>
            </a:r>
            <a:endParaRPr lang="en-US" dirty="0"/>
          </a:p>
        </p:txBody>
      </p:sp>
      <p:sp>
        <p:nvSpPr>
          <p:cNvPr id="2" name="Title 1"/>
          <p:cNvSpPr>
            <a:spLocks noGrp="1"/>
          </p:cNvSpPr>
          <p:nvPr>
            <p:ph type="title"/>
          </p:nvPr>
        </p:nvSpPr>
        <p:spPr/>
        <p:txBody>
          <a:bodyPr/>
          <a:lstStyle/>
          <a:p>
            <a:pPr algn="ctr" rtl="1"/>
            <a:r>
              <a:rPr lang="fa-IR" dirty="0" smtClean="0"/>
              <a:t>خودکارآمدی(ادامه )</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726" y="854439"/>
            <a:ext cx="11122701" cy="6235908"/>
          </a:xfrm>
        </p:spPr>
        <p:txBody>
          <a:bodyPr/>
          <a:lstStyle/>
          <a:p>
            <a:pPr algn="just" rtl="1"/>
            <a:r>
              <a:rPr lang="fa-IR" sz="2300" b="1" dirty="0" smtClean="0">
                <a:effectLst>
                  <a:outerShdw blurRad="53975" dist="22860" dir="5400000" algn="tl" rotWithShape="0">
                    <a:srgbClr val="000000">
                      <a:alpha val="55000"/>
                    </a:srgbClr>
                  </a:outerShdw>
                </a:effectLst>
                <a:cs typeface="B Nazanin" pitchFamily="2" charset="-78"/>
              </a:rPr>
              <a:t>مثال: همایون 45 ساله و رئیس یک شرکت خصوصی است. با خودروی شخصی به محل کار میرود. برای خرید و انجام سایر امور منزل نیز از خودرو استفاده میکند. کمتر از 50 دقیقه در هفته فعالیت بدنی دارد. از فواید فعالیت بدنی آ گاه نیست و به عوارض کم تحرکی اعتقادی ندارد. به اصرار همسرش برای ارزیابی مراجعه کرده است. مشاور برای ترغیب وی و رسیدن سطح فعالیت بدنی مطلوب، اهداف کوچک را قدم به قدم برای وی تعیین میکند؛ به طوری که در هر هدف مرحله عمل، آمادگی برای رفتن به هدف </a:t>
            </a:r>
            <a:r>
              <a:rPr lang="fa-IR" dirty="0" smtClean="0"/>
              <a:t>بزرگتر باشد.</a:t>
            </a:r>
            <a:endParaRPr lang="en-US" dirty="0"/>
          </a:p>
        </p:txBody>
      </p:sp>
      <p:sp>
        <p:nvSpPr>
          <p:cNvPr id="2" name="Title 1"/>
          <p:cNvSpPr>
            <a:spLocks noGrp="1"/>
          </p:cNvSpPr>
          <p:nvPr>
            <p:ph type="title"/>
          </p:nvPr>
        </p:nvSpPr>
        <p:spPr>
          <a:xfrm>
            <a:off x="1143000" y="254836"/>
            <a:ext cx="9875520" cy="764497"/>
          </a:xfrm>
        </p:spPr>
        <p:txBody>
          <a:bodyPr>
            <a:normAutofit/>
          </a:bodyPr>
          <a:lstStyle/>
          <a:p>
            <a:pPr algn="ctr"/>
            <a:r>
              <a:rPr lang="fa-IR" sz="2200" dirty="0" smtClean="0"/>
              <a:t>چگونگی دستیابی به هدف اصلی با تعیین اهداف کوچک برای تغییر رفتار</a:t>
            </a:r>
            <a:endParaRPr lang="en-US" sz="2200" dirty="0"/>
          </a:p>
        </p:txBody>
      </p:sp>
      <p:pic>
        <p:nvPicPr>
          <p:cNvPr id="6146" name="Picture 2"/>
          <p:cNvPicPr>
            <a:picLocks noChangeAspect="1" noChangeArrowheads="1"/>
          </p:cNvPicPr>
          <p:nvPr/>
        </p:nvPicPr>
        <p:blipFill>
          <a:blip r:embed="rId2"/>
          <a:srcRect/>
          <a:stretch>
            <a:fillRect/>
          </a:stretch>
        </p:blipFill>
        <p:spPr bwMode="auto">
          <a:xfrm>
            <a:off x="224852" y="3590703"/>
            <a:ext cx="11317575" cy="1918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419727" y="704538"/>
            <a:ext cx="7674963" cy="5891134"/>
          </a:xfrm>
          <a:prstGeom prst="rect">
            <a:avLst/>
          </a:prstGeom>
          <a:noFill/>
          <a:ln w="9525">
            <a:noFill/>
            <a:miter lim="800000"/>
            <a:headEnd/>
            <a:tailEnd/>
          </a:ln>
        </p:spPr>
      </p:pic>
      <p:sp>
        <p:nvSpPr>
          <p:cNvPr id="2" name="Title 1"/>
          <p:cNvSpPr>
            <a:spLocks noGrp="1"/>
          </p:cNvSpPr>
          <p:nvPr>
            <p:ph type="title"/>
          </p:nvPr>
        </p:nvSpPr>
        <p:spPr>
          <a:xfrm>
            <a:off x="1083040" y="219858"/>
            <a:ext cx="9875520" cy="409731"/>
          </a:xfrm>
        </p:spPr>
        <p:txBody>
          <a:bodyPr>
            <a:normAutofit/>
          </a:bodyPr>
          <a:lstStyle/>
          <a:p>
            <a:r>
              <a:rPr lang="fa-IR" sz="2000" dirty="0" smtClean="0"/>
              <a:t>جدول شماره12 :چگونگی دستیابی به هدف اصلی با تعیین اهداف کوچک برای تغییر رفتار</a:t>
            </a:r>
            <a:endParaRPr lang="en-US" sz="2000" dirty="0"/>
          </a:p>
        </p:txBody>
      </p:sp>
      <p:pic>
        <p:nvPicPr>
          <p:cNvPr id="7" name="Picture 2"/>
          <p:cNvPicPr>
            <a:picLocks noChangeAspect="1" noChangeArrowheads="1"/>
          </p:cNvPicPr>
          <p:nvPr/>
        </p:nvPicPr>
        <p:blipFill>
          <a:blip r:embed="rId3"/>
          <a:srcRect/>
          <a:stretch>
            <a:fillRect/>
          </a:stretch>
        </p:blipFill>
        <p:spPr bwMode="auto">
          <a:xfrm rot="5400000">
            <a:off x="7015398" y="1708875"/>
            <a:ext cx="6086009" cy="3717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srcRect/>
          <a:stretch>
            <a:fillRect/>
          </a:stretch>
        </p:blipFill>
        <p:spPr bwMode="auto">
          <a:xfrm>
            <a:off x="1898259" y="419726"/>
            <a:ext cx="1886395" cy="5801193"/>
          </a:xfrm>
          <a:prstGeom prst="rect">
            <a:avLst/>
          </a:prstGeom>
          <a:noFill/>
          <a:ln w="9525">
            <a:noFill/>
            <a:miter lim="800000"/>
            <a:headEnd/>
            <a:tailEnd/>
          </a:ln>
        </p:spPr>
      </p:pic>
      <p:sp>
        <p:nvSpPr>
          <p:cNvPr id="6" name="Rectangle 5"/>
          <p:cNvSpPr/>
          <p:nvPr/>
        </p:nvSpPr>
        <p:spPr>
          <a:xfrm>
            <a:off x="4701463" y="2863122"/>
            <a:ext cx="3868367" cy="369332"/>
          </a:xfrm>
          <a:prstGeom prst="rect">
            <a:avLst/>
          </a:prstGeom>
        </p:spPr>
        <p:txBody>
          <a:bodyPr wrap="square">
            <a:spAutoFit/>
          </a:bodyPr>
          <a:lstStyle/>
          <a:p>
            <a:r>
              <a:rPr lang="fa-IR" dirty="0" smtClean="0"/>
              <a:t>فصل سوم: تکنیکهای هدایت تغییر رفتار</a:t>
            </a:r>
            <a:endParaRPr 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9608" y="854440"/>
            <a:ext cx="10882859" cy="5666282"/>
          </a:xfrm>
        </p:spPr>
        <p:txBody>
          <a:bodyPr>
            <a:normAutofit/>
          </a:bodyPr>
          <a:lstStyle/>
          <a:p>
            <a:pPr algn="r" rtl="1"/>
            <a:r>
              <a:rPr lang="fa-IR" sz="3300" b="1" dirty="0" smtClean="0">
                <a:effectLst>
                  <a:outerShdw blurRad="53975" dist="22860" dir="5400000" algn="tl" rotWithShape="0">
                    <a:srgbClr val="000000">
                      <a:alpha val="55000"/>
                    </a:srgbClr>
                  </a:outerShdw>
                </a:effectLst>
                <a:cs typeface="B Nazanin" pitchFamily="2" charset="-78"/>
              </a:rPr>
              <a:t>برای پایبندی به درمان ها و تغییر رفتارهای طولانی مدت فرد به انگیزش نیاز دارد به عبارتی انگیزش عامل کلیدی در تغییر رفتار موفقیت آمیز است .</a:t>
            </a:r>
          </a:p>
          <a:p>
            <a:pPr marL="109728" indent="0" algn="r" rtl="1">
              <a:buNone/>
            </a:pPr>
            <a:endParaRPr lang="en-US" sz="3300" b="1" dirty="0" smtClean="0">
              <a:effectLst>
                <a:outerShdw blurRad="53975" dist="22860" dir="5400000" algn="tl" rotWithShape="0">
                  <a:srgbClr val="000000">
                    <a:alpha val="55000"/>
                  </a:srgbClr>
                </a:outerShdw>
              </a:effectLst>
              <a:cs typeface="B Nazanin" pitchFamily="2" charset="-78"/>
            </a:endParaRPr>
          </a:p>
          <a:p>
            <a:pPr algn="r" rtl="1"/>
            <a:r>
              <a:rPr lang="fa-IR" sz="3300" b="1" dirty="0" smtClean="0">
                <a:effectLst>
                  <a:outerShdw blurRad="53975" dist="22860" dir="5400000" algn="tl" rotWithShape="0">
                    <a:srgbClr val="000000">
                      <a:alpha val="55000"/>
                    </a:srgbClr>
                  </a:outerShdw>
                </a:effectLst>
                <a:cs typeface="B Nazanin" pitchFamily="2" charset="-78"/>
              </a:rPr>
              <a:t>یکی از مداخلات اصلی برای ایجاد انگیزش، انجام مصاحبه انگیزشی است . </a:t>
            </a:r>
          </a:p>
          <a:p>
            <a:pPr marL="109728" indent="0" algn="r" rtl="1">
              <a:buNone/>
            </a:pPr>
            <a:endParaRPr lang="fa-IR" sz="3300" b="1" dirty="0" smtClean="0">
              <a:effectLst>
                <a:outerShdw blurRad="53975" dist="22860" dir="5400000" algn="tl" rotWithShape="0">
                  <a:srgbClr val="000000">
                    <a:alpha val="55000"/>
                  </a:srgbClr>
                </a:outerShdw>
              </a:effectLst>
              <a:cs typeface="B Nazanin" pitchFamily="2" charset="-78"/>
            </a:endParaRPr>
          </a:p>
          <a:p>
            <a:pPr algn="r" rtl="1"/>
            <a:r>
              <a:rPr lang="fa-IR" sz="3300" b="1" dirty="0" smtClean="0">
                <a:effectLst>
                  <a:outerShdw blurRad="53975" dist="22860" dir="5400000" algn="tl" rotWithShape="0">
                    <a:srgbClr val="000000">
                      <a:alpha val="55000"/>
                    </a:srgbClr>
                  </a:outerShdw>
                </a:effectLst>
                <a:cs typeface="B Nazanin" pitchFamily="2" charset="-78"/>
              </a:rPr>
              <a:t>در این روش میزان آمادگی فرد برای مشارکت در رفتاری هدفمند مانند ترک سیگار یا انجام فعالیت بدنی تعیین می گردد و فرد برای تغییر رفتار متعهد می شود.</a:t>
            </a:r>
          </a:p>
          <a:p>
            <a:pPr marL="109728" indent="0" algn="r" rtl="1">
              <a:buNone/>
            </a:pPr>
            <a:endParaRPr lang="fa-IR" sz="3300" b="1" dirty="0" smtClean="0">
              <a:effectLst>
                <a:outerShdw blurRad="53975" dist="22860" dir="5400000" algn="tl" rotWithShape="0">
                  <a:srgbClr val="000000">
                    <a:alpha val="55000"/>
                  </a:srgbClr>
                </a:outerShdw>
              </a:effectLst>
              <a:cs typeface="B Nazanin" pitchFamily="2" charset="-78"/>
            </a:endParaRPr>
          </a:p>
          <a:p>
            <a:pPr algn="r" rtl="1"/>
            <a:r>
              <a:rPr lang="fa-IR" sz="3300" b="1" dirty="0" smtClean="0">
                <a:effectLst>
                  <a:outerShdw blurRad="53975" dist="22860" dir="5400000" algn="tl" rotWithShape="0">
                    <a:srgbClr val="000000">
                      <a:alpha val="55000"/>
                    </a:srgbClr>
                  </a:outerShdw>
                </a:effectLst>
                <a:cs typeface="B Nazanin" pitchFamily="2" charset="-78"/>
              </a:rPr>
              <a:t> بدین منظور مشاور باید جوی صمیمی و همدلانه ایجاد کند تا به فرد امکان دهد احساسات تردید آمیز در مورد تغییر را شناسایی کند. </a:t>
            </a:r>
          </a:p>
          <a:p>
            <a:pPr algn="just"/>
            <a:endParaRPr lang="en-US" dirty="0"/>
          </a:p>
        </p:txBody>
      </p:sp>
      <p:sp>
        <p:nvSpPr>
          <p:cNvPr id="2" name="Title 1"/>
          <p:cNvSpPr>
            <a:spLocks noGrp="1"/>
          </p:cNvSpPr>
          <p:nvPr>
            <p:ph type="title"/>
          </p:nvPr>
        </p:nvSpPr>
        <p:spPr>
          <a:xfrm>
            <a:off x="1382843" y="2"/>
            <a:ext cx="9875520" cy="629587"/>
          </a:xfrm>
        </p:spPr>
        <p:txBody>
          <a:bodyPr>
            <a:normAutofit fontScale="90000"/>
          </a:bodyPr>
          <a:lstStyle/>
          <a:p>
            <a:pPr algn="ctr"/>
            <a:r>
              <a:rPr lang="fa-IR" dirty="0" smtClean="0"/>
              <a:t>1 .مصاحبه انگیزشی</a:t>
            </a:r>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r" rtl="1"/>
            <a:r>
              <a:rPr lang="fa-IR" sz="3300" b="1" dirty="0">
                <a:effectLst>
                  <a:outerShdw blurRad="53975" dist="22860" dir="5400000" algn="tl" rotWithShape="0">
                    <a:srgbClr val="000000">
                      <a:alpha val="55000"/>
                    </a:srgbClr>
                  </a:outerShdw>
                </a:effectLst>
                <a:cs typeface="B Nazanin" pitchFamily="2" charset="-78"/>
              </a:rPr>
              <a:t>مصاحبه باید طی دو فاز صورت گیرد. </a:t>
            </a:r>
            <a:endParaRPr lang="fa-IR" sz="33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3300" b="1" dirty="0">
              <a:effectLst>
                <a:outerShdw blurRad="53975" dist="22860" dir="5400000" algn="tl" rotWithShape="0">
                  <a:srgbClr val="000000">
                    <a:alpha val="55000"/>
                  </a:srgbClr>
                </a:outerShdw>
              </a:effectLst>
              <a:cs typeface="B Nazanin" pitchFamily="2" charset="-78"/>
            </a:endParaRPr>
          </a:p>
          <a:p>
            <a:pPr algn="r" rtl="1"/>
            <a:r>
              <a:rPr lang="fa-IR" sz="3300" b="1" dirty="0">
                <a:effectLst>
                  <a:outerShdw blurRad="53975" dist="22860" dir="5400000" algn="tl" rotWithShape="0">
                    <a:srgbClr val="000000">
                      <a:alpha val="55000"/>
                    </a:srgbClr>
                  </a:outerShdw>
                </a:effectLst>
                <a:cs typeface="B Nazanin" pitchFamily="2" charset="-78"/>
              </a:rPr>
              <a:t>در فاز اول، مهارتها و اصول مصاحبه انگیزشی به ایجاد تردید در فرد جهت تغییر رفتار منجر می شود بدون اینکه تا کید مستقیمی بر چگونگی تغییر داشته باشد. </a:t>
            </a:r>
            <a:endParaRPr lang="fa-IR" sz="33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3300" b="1" dirty="0">
              <a:effectLst>
                <a:outerShdw blurRad="53975" dist="22860" dir="5400000" algn="tl" rotWithShape="0">
                  <a:srgbClr val="000000">
                    <a:alpha val="55000"/>
                  </a:srgbClr>
                </a:outerShdw>
              </a:effectLst>
              <a:cs typeface="B Nazanin" pitchFamily="2" charset="-78"/>
            </a:endParaRPr>
          </a:p>
          <a:p>
            <a:pPr algn="r" rtl="1"/>
            <a:r>
              <a:rPr lang="fa-IR" sz="3300" b="1" dirty="0">
                <a:effectLst>
                  <a:outerShdw blurRad="53975" dist="22860" dir="5400000" algn="tl" rotWithShape="0">
                    <a:srgbClr val="000000">
                      <a:alpha val="55000"/>
                    </a:srgbClr>
                  </a:outerShdw>
                </a:effectLst>
                <a:cs typeface="B Nazanin" pitchFamily="2" charset="-78"/>
              </a:rPr>
              <a:t>در فاز دوم هنگامی که مراجع آمادگی تغییر کردن را بدست آورد گفتگو به بحث تبدیل می شود تا راه حلهایی برای تغییر توسط خود فرد پیشنهاد شود. یعنی مشاور فرد را به نوعی گفتگوی مبتنی بر عمل هدایت میکند. </a:t>
            </a:r>
            <a:endParaRPr lang="fa-IR" sz="33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3300" b="1" dirty="0">
              <a:effectLst>
                <a:outerShdw blurRad="53975" dist="22860" dir="5400000" algn="tl" rotWithShape="0">
                  <a:srgbClr val="000000">
                    <a:alpha val="55000"/>
                  </a:srgbClr>
                </a:outerShdw>
              </a:effectLst>
              <a:cs typeface="B Nazanin" pitchFamily="2" charset="-78"/>
            </a:endParaRPr>
          </a:p>
          <a:p>
            <a:pPr algn="r" rtl="1"/>
            <a:r>
              <a:rPr lang="fa-IR" sz="3300" b="1" dirty="0">
                <a:effectLst>
                  <a:outerShdw blurRad="53975" dist="22860" dir="5400000" algn="tl" rotWithShape="0">
                    <a:srgbClr val="000000">
                      <a:alpha val="55000"/>
                    </a:srgbClr>
                  </a:outerShdw>
                </a:effectLst>
                <a:cs typeface="B Nazanin" pitchFamily="2" charset="-78"/>
              </a:rPr>
              <a:t>در یک مصاحبه انگیزشی هدف جمع آوری </a:t>
            </a:r>
            <a:r>
              <a:rPr lang="fa-IR" sz="3300" b="1" dirty="0" smtClean="0">
                <a:effectLst>
                  <a:outerShdw blurRad="53975" dist="22860" dir="5400000" algn="tl" rotWithShape="0">
                    <a:srgbClr val="000000">
                      <a:alpha val="55000"/>
                    </a:srgbClr>
                  </a:outerShdw>
                </a:effectLst>
                <a:cs typeface="B Nazanin" pitchFamily="2" charset="-78"/>
              </a:rPr>
              <a:t>اطلاعات و </a:t>
            </a:r>
            <a:r>
              <a:rPr lang="fa-IR" sz="3300" b="1" dirty="0">
                <a:effectLst>
                  <a:outerShdw blurRad="53975" dist="22860" dir="5400000" algn="tl" rotWithShape="0">
                    <a:srgbClr val="000000">
                      <a:alpha val="55000"/>
                    </a:srgbClr>
                  </a:outerShdw>
                </a:effectLst>
                <a:cs typeface="B Nazanin" pitchFamily="2" charset="-78"/>
              </a:rPr>
              <a:t>آ گاهی از وضعیت مراجع است بدون اینکه قصد اتهام زدن به وی وجود داشته باشد</a:t>
            </a:r>
            <a:r>
              <a:rPr lang="fa-IR" sz="3300" b="1" dirty="0" smtClean="0">
                <a:effectLst>
                  <a:outerShdw blurRad="53975" dist="22860" dir="5400000" algn="tl" rotWithShape="0">
                    <a:srgbClr val="000000">
                      <a:alpha val="55000"/>
                    </a:srgbClr>
                  </a:outerShdw>
                </a:effectLst>
                <a:cs typeface="B Nazanin" pitchFamily="2" charset="-78"/>
              </a:rPr>
              <a:t>.</a:t>
            </a:r>
          </a:p>
          <a:p>
            <a:pPr marL="109728" indent="0" algn="r" rtl="1">
              <a:buNone/>
            </a:pPr>
            <a:endParaRPr lang="fa-IR" sz="3300" b="1" dirty="0">
              <a:effectLst>
                <a:outerShdw blurRad="53975" dist="22860" dir="5400000" algn="tl" rotWithShape="0">
                  <a:srgbClr val="000000">
                    <a:alpha val="55000"/>
                  </a:srgbClr>
                </a:outerShdw>
              </a:effectLst>
              <a:cs typeface="B Nazanin" pitchFamily="2" charset="-78"/>
            </a:endParaRPr>
          </a:p>
          <a:p>
            <a:pPr algn="r" rtl="1"/>
            <a:r>
              <a:rPr lang="fa-IR" sz="3300" b="1" dirty="0">
                <a:effectLst>
                  <a:outerShdw blurRad="53975" dist="22860" dir="5400000" algn="tl" rotWithShape="0">
                    <a:srgbClr val="000000">
                      <a:alpha val="55000"/>
                    </a:srgbClr>
                  </a:outerShdw>
                </a:effectLst>
                <a:cs typeface="B Nazanin" pitchFamily="2" charset="-78"/>
              </a:rPr>
              <a:t>در واقع مصاحبه انگیزشی فرایند کمک به افراد برای عبور از مرحله تغییر است. این روش برای رفع دودلی و شروع ایجاد تغییرات مثبت به افراد کمک میکند.</a:t>
            </a:r>
          </a:p>
          <a:p>
            <a:endParaRPr lang="fa-IR" dirty="0"/>
          </a:p>
        </p:txBody>
      </p:sp>
      <p:sp>
        <p:nvSpPr>
          <p:cNvPr id="3" name="Title 2"/>
          <p:cNvSpPr>
            <a:spLocks noGrp="1"/>
          </p:cNvSpPr>
          <p:nvPr>
            <p:ph type="title"/>
          </p:nvPr>
        </p:nvSpPr>
        <p:spPr>
          <a:xfrm>
            <a:off x="609600" y="274638"/>
            <a:ext cx="10972800" cy="715962"/>
          </a:xfrm>
        </p:spPr>
        <p:txBody>
          <a:bodyPr>
            <a:normAutofit fontScale="90000"/>
          </a:bodyPr>
          <a:lstStyle/>
          <a:p>
            <a:pPr algn="ctr" rtl="1"/>
            <a:r>
              <a:rPr lang="fa-IR" dirty="0"/>
              <a:t>1 .مصاحبه </a:t>
            </a:r>
            <a:r>
              <a:rPr lang="fa-IR" dirty="0" smtClean="0"/>
              <a:t>انگیزشی(ادامه )</a:t>
            </a:r>
            <a:endParaRPr lang="fa-IR" dirty="0"/>
          </a:p>
        </p:txBody>
      </p:sp>
    </p:spTree>
    <p:extLst>
      <p:ext uri="{BB962C8B-B14F-4D97-AF65-F5344CB8AC3E}">
        <p14:creationId xmlns:p14="http://schemas.microsoft.com/office/powerpoint/2010/main" val="326726439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برای کمک به افرادی به کار می رود که نیاز به تغییر رفتار دارند.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بر اساس میزان آمادگی، برای ایجاد تغییرات مطلوب، راهکارها و مهارتهای اختصاصی پیشنهاد میدهد.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با کمک این روش مقاومت فرد در برابر تغییر برطرف میشود.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ماهیت مشارکتی دارد و به ایجاد ارتباط در یک فضای بین فردی مثبت کمک میکند. مدت مصاحبه 15 تا 30 دقیقه است.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95 % زمان مصاحبه، مراجع حرف میزند.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300" b="1" dirty="0" smtClean="0">
                <a:effectLst>
                  <a:outerShdw blurRad="53975" dist="22860" dir="5400000" algn="tl" rotWithShape="0">
                    <a:srgbClr val="000000">
                      <a:alpha val="55000"/>
                    </a:srgbClr>
                  </a:outerShdw>
                </a:effectLst>
                <a:cs typeface="B Nazanin" pitchFamily="2" charset="-78"/>
              </a:rPr>
              <a:t>امکان جریان آزاد افکاروجود دارد.</a:t>
            </a:r>
            <a:endParaRPr lang="en-US" sz="2300" b="1" dirty="0" smtClean="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ویژگیهای مصاحبه انگیزشی</a:t>
            </a:r>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r" rtl="1">
              <a:lnSpc>
                <a:spcPct val="80000"/>
              </a:lnSpc>
              <a:buNone/>
            </a:pPr>
            <a:r>
              <a:rPr lang="fa-IR" dirty="0"/>
              <a:t>1</a:t>
            </a:r>
            <a:r>
              <a:rPr lang="fa-IR" dirty="0" smtClean="0"/>
              <a:t> . </a:t>
            </a:r>
            <a:r>
              <a:rPr lang="fa-IR" sz="2300" b="1" dirty="0" smtClean="0">
                <a:effectLst>
                  <a:outerShdw blurRad="53975" dist="22860" dir="5400000" algn="tl" rotWithShape="0">
                    <a:srgbClr val="000000">
                      <a:alpha val="55000"/>
                    </a:srgbClr>
                  </a:outerShdw>
                </a:effectLst>
                <a:cs typeface="B Nazanin" pitchFamily="2" charset="-78"/>
              </a:rPr>
              <a:t>مرحله پیش تفکر: در این مرحله فرد مختصرا از این موضوع که رفتارش مشکل زا است و نیاز به تغییر دارد آ گاه میشود. </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marL="109728" indent="0" algn="r" rtl="1">
              <a:lnSpc>
                <a:spcPct val="80000"/>
              </a:lnSpc>
              <a:buNone/>
            </a:pPr>
            <a:r>
              <a:rPr lang="fa-IR" sz="2300" b="1" dirty="0" smtClean="0">
                <a:effectLst>
                  <a:outerShdw blurRad="53975" dist="22860" dir="5400000" algn="tl" rotWithShape="0">
                    <a:srgbClr val="000000">
                      <a:alpha val="55000"/>
                    </a:srgbClr>
                  </a:outerShdw>
                </a:effectLst>
                <a:cs typeface="B Nazanin" pitchFamily="2" charset="-78"/>
              </a:rPr>
              <a:t>2- مرحله تفکر: در این مرحله در عین حال که شخص به تغییر توجه می کند اما تعارضاتی هم در این زمینه دارد.</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marL="109728" indent="0" algn="r" rtl="1">
              <a:lnSpc>
                <a:spcPct val="80000"/>
              </a:lnSpc>
              <a:buNone/>
            </a:pPr>
            <a:r>
              <a:rPr lang="fa-IR" sz="2300" b="1" dirty="0" smtClean="0">
                <a:effectLst>
                  <a:outerShdw blurRad="53975" dist="22860" dir="5400000" algn="tl" rotWithShape="0">
                    <a:srgbClr val="000000">
                      <a:alpha val="55000"/>
                    </a:srgbClr>
                  </a:outerShdw>
                </a:effectLst>
                <a:cs typeface="B Nazanin" pitchFamily="2" charset="-78"/>
              </a:rPr>
              <a:t>3-مرحله آمادگی: در این مرحله فرد برای تغییر رفتار تصمیم جدی گرفته و برنامهریزی کرده است.</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marL="109728" indent="0" algn="r" rtl="1">
              <a:lnSpc>
                <a:spcPct val="80000"/>
              </a:lnSpc>
              <a:buNone/>
            </a:pPr>
            <a:r>
              <a:rPr lang="fa-IR" sz="2300" b="1" dirty="0" smtClean="0">
                <a:effectLst>
                  <a:outerShdw blurRad="53975" dist="22860" dir="5400000" algn="tl" rotWithShape="0">
                    <a:srgbClr val="000000">
                      <a:alpha val="55000"/>
                    </a:srgbClr>
                  </a:outerShdw>
                </a:effectLst>
                <a:cs typeface="B Nazanin" pitchFamily="2" charset="-78"/>
              </a:rPr>
              <a:t>4-مرحله عمل: در این مرحله فرد اقداماتی آشکار برای تغییر رفتار انجام میدهد.</a:t>
            </a:r>
          </a:p>
          <a:p>
            <a:pPr marL="109728" indent="0" algn="r" rtl="1">
              <a:lnSpc>
                <a:spcPct val="80000"/>
              </a:lnSpc>
              <a:buNone/>
            </a:pPr>
            <a:endParaRPr lang="fa-IR" sz="2300" b="1" dirty="0" smtClean="0">
              <a:effectLst>
                <a:outerShdw blurRad="53975" dist="22860" dir="5400000" algn="tl" rotWithShape="0">
                  <a:srgbClr val="000000">
                    <a:alpha val="55000"/>
                  </a:srgbClr>
                </a:outerShdw>
              </a:effectLst>
              <a:cs typeface="B Nazanin" pitchFamily="2" charset="-78"/>
            </a:endParaRPr>
          </a:p>
          <a:p>
            <a:pPr marL="109728" indent="0" algn="r" rtl="1">
              <a:lnSpc>
                <a:spcPct val="80000"/>
              </a:lnSpc>
              <a:buNone/>
            </a:pPr>
            <a:r>
              <a:rPr lang="fa-IR" sz="2300" b="1" dirty="0" smtClean="0">
                <a:effectLst>
                  <a:outerShdw blurRad="53975" dist="22860" dir="5400000" algn="tl" rotWithShape="0">
                    <a:srgbClr val="000000">
                      <a:alpha val="55000"/>
                    </a:srgbClr>
                  </a:outerShdw>
                </a:effectLst>
                <a:cs typeface="B Nazanin" pitchFamily="2" charset="-78"/>
              </a:rPr>
              <a:t>5-مرحله نگهداری: در این مرحله فرد به رفتار جدید خود ادامه میدهد.</a:t>
            </a:r>
            <a:endParaRPr lang="en-US" sz="2300" b="1" dirty="0" smtClean="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مراحل مصاحبه انگیزشی</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030" y="1547735"/>
            <a:ext cx="9872871" cy="4038600"/>
          </a:xfrm>
        </p:spPr>
        <p:txBody>
          <a:bodyPr>
            <a:noAutofit/>
          </a:bodyPr>
          <a:lstStyle/>
          <a:p>
            <a:pPr algn="r" rtl="1"/>
            <a:r>
              <a:rPr lang="fa-IR" sz="2300" b="1" dirty="0" smtClean="0">
                <a:effectLst>
                  <a:outerShdw blurRad="53975" dist="22860" dir="5400000" algn="tl" rotWithShape="0">
                    <a:srgbClr val="000000">
                      <a:alpha val="55000"/>
                    </a:srgbClr>
                  </a:outerShdw>
                </a:effectLst>
                <a:cs typeface="B Nazanin" pitchFamily="2" charset="-78"/>
              </a:rPr>
              <a:t>موازی بودن با مقاومت: </a:t>
            </a:r>
          </a:p>
          <a:p>
            <a:pPr marL="109728" indent="0" algn="r" rtl="1">
              <a:buNone/>
            </a:pPr>
            <a:r>
              <a:rPr lang="fa-IR" sz="2300" b="1" dirty="0" smtClean="0">
                <a:effectLst>
                  <a:outerShdw blurRad="53975" dist="22860" dir="5400000" algn="tl" rotWithShape="0">
                    <a:srgbClr val="000000">
                      <a:alpha val="55000"/>
                    </a:srgbClr>
                  </a:outerShdw>
                </a:effectLst>
                <a:cs typeface="B Nazanin" pitchFamily="2" charset="-78"/>
              </a:rPr>
              <a:t>مقاومت یعنی فرد اطلاعات جدید را باور ندارد و با نفی کردن، سرزنش کردن، بهانه آوردن، کم اهمیت جلوه دادن، بحث کردن، نادیده گرفتن و به چالش کشیدن موضوع در برابر اطلاعات جدید مقاومت می کند. </a:t>
            </a:r>
          </a:p>
          <a:p>
            <a:pPr algn="r" rtl="1"/>
            <a:endParaRPr lang="fa-IR" sz="2300" b="1" dirty="0" smtClean="0">
              <a:effectLst>
                <a:outerShdw blurRad="53975" dist="22860" dir="5400000" algn="tl" rotWithShape="0">
                  <a:srgbClr val="000000">
                    <a:alpha val="55000"/>
                  </a:srgbClr>
                </a:outerShdw>
              </a:effectLst>
              <a:cs typeface="B Nazanin" pitchFamily="2" charset="-78"/>
            </a:endParaRPr>
          </a:p>
          <a:p>
            <a:pPr algn="r" rtl="1"/>
            <a:r>
              <a:rPr lang="fa-IR" sz="2300" b="1" dirty="0" smtClean="0">
                <a:effectLst>
                  <a:outerShdw blurRad="53975" dist="22860" dir="5400000" algn="tl" rotWithShape="0">
                    <a:srgbClr val="000000">
                      <a:alpha val="55000"/>
                    </a:srgbClr>
                  </a:outerShdw>
                </a:effectLst>
                <a:cs typeface="B Nazanin" pitchFamily="2" charset="-78"/>
              </a:rPr>
              <a:t>شایعترین علت ایجاد مقاومت این است که مشاور آمادگی بیمار را برای تغییر بیش از آنچه هست، تصور میکند. </a:t>
            </a:r>
          </a:p>
          <a:p>
            <a:pPr algn="r" rtl="1"/>
            <a:endParaRPr lang="fa-IR" sz="2300" b="1" dirty="0" smtClean="0">
              <a:effectLst>
                <a:outerShdw blurRad="53975" dist="22860" dir="5400000" algn="tl" rotWithShape="0">
                  <a:srgbClr val="000000">
                    <a:alpha val="55000"/>
                  </a:srgbClr>
                </a:outerShdw>
              </a:effectLst>
              <a:cs typeface="B Nazanin" pitchFamily="2" charset="-78"/>
            </a:endParaRPr>
          </a:p>
          <a:p>
            <a:pPr algn="r" rtl="1"/>
            <a:r>
              <a:rPr lang="fa-IR" sz="2300" b="1" dirty="0" smtClean="0">
                <a:effectLst>
                  <a:outerShdw blurRad="53975" dist="22860" dir="5400000" algn="tl" rotWithShape="0">
                    <a:srgbClr val="000000">
                      <a:alpha val="55000"/>
                    </a:srgbClr>
                  </a:outerShdw>
                </a:effectLst>
                <a:cs typeface="B Nazanin" pitchFamily="2" charset="-78"/>
              </a:rPr>
              <a:t>برای رفع این مشکل، مشاور نباید به صورت مستقیم در برابر مقاومت فرد بایستد، باید با آن بچرخد و یا با آن جریان داشته باشد، درغیر این صورت فرد را از مسیر تغییر رفتار دورتر میکند. </a:t>
            </a:r>
          </a:p>
          <a:p>
            <a:pPr algn="r" rtl="1"/>
            <a:endParaRPr lang="fa-IR" sz="2300" b="1" dirty="0" smtClean="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322883" y="204865"/>
            <a:ext cx="9875520" cy="1356360"/>
          </a:xfrm>
        </p:spPr>
        <p:txBody>
          <a:bodyPr/>
          <a:lstStyle/>
          <a:p>
            <a:pPr algn="ctr"/>
            <a:r>
              <a:rPr lang="fa-IR" dirty="0" smtClean="0"/>
              <a:t>اصول مصاحبه انگیزشی</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09600" y="2641547"/>
            <a:ext cx="10972800" cy="2205144"/>
          </a:xfrm>
          <a:prstGeom prst="rect">
            <a:avLst/>
          </a:prstGeom>
        </p:spPr>
      </p:pic>
      <p:sp>
        <p:nvSpPr>
          <p:cNvPr id="3" name="Title 2"/>
          <p:cNvSpPr>
            <a:spLocks noGrp="1"/>
          </p:cNvSpPr>
          <p:nvPr>
            <p:ph type="title"/>
          </p:nvPr>
        </p:nvSpPr>
        <p:spPr/>
        <p:txBody>
          <a:bodyPr/>
          <a:lstStyle/>
          <a:p>
            <a:pPr algn="ctr" rtl="1"/>
            <a:r>
              <a:rPr lang="fa-IR" dirty="0"/>
              <a:t>اصول مصاحبه </a:t>
            </a:r>
            <a:r>
              <a:rPr lang="fa-IR" dirty="0" smtClean="0"/>
              <a:t>انگیزشی(ادامه )</a:t>
            </a:r>
            <a:endParaRPr lang="fa-IR" dirty="0"/>
          </a:p>
        </p:txBody>
      </p:sp>
    </p:spTree>
    <p:extLst>
      <p:ext uri="{BB962C8B-B14F-4D97-AF65-F5344CB8AC3E}">
        <p14:creationId xmlns:p14="http://schemas.microsoft.com/office/powerpoint/2010/main" val="16113094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dirty="0" smtClean="0"/>
              <a:t> </a:t>
            </a:r>
            <a:r>
              <a:rPr lang="fa-IR" sz="2200" b="1" dirty="0">
                <a:cs typeface="B Nazanin" pitchFamily="2" charset="-78"/>
              </a:rPr>
              <a:t>عوامل اجتماعی: مانند </a:t>
            </a:r>
            <a:r>
              <a:rPr lang="fa-IR" sz="2200" b="1" dirty="0" smtClean="0">
                <a:cs typeface="B Nazanin" pitchFamily="2" charset="-78"/>
              </a:rPr>
              <a:t>شرایط </a:t>
            </a:r>
            <a:r>
              <a:rPr lang="fa-IR" sz="2200" b="1" dirty="0">
                <a:cs typeface="B Nazanin" pitchFamily="2" charset="-78"/>
              </a:rPr>
              <a:t>فرهنگی، </a:t>
            </a:r>
            <a:r>
              <a:rPr lang="fa-IR" sz="2200" b="1" dirty="0" smtClean="0">
                <a:cs typeface="B Nazanin" pitchFamily="2" charset="-78"/>
              </a:rPr>
              <a:t>سطح </a:t>
            </a:r>
            <a:r>
              <a:rPr lang="fa-IR" sz="2200" b="1" dirty="0">
                <a:cs typeface="B Nazanin" pitchFamily="2" charset="-78"/>
              </a:rPr>
              <a:t>توسعه یافتگی جوامع، شرایط اقتصادی، </a:t>
            </a:r>
            <a:r>
              <a:rPr lang="fa-IR" sz="2200" b="1" dirty="0" smtClean="0">
                <a:cs typeface="B Nazanin" pitchFamily="2" charset="-78"/>
              </a:rPr>
              <a:t>شرایط </a:t>
            </a:r>
            <a:r>
              <a:rPr lang="fa-IR" sz="2200" b="1" dirty="0">
                <a:cs typeface="B Nazanin" pitchFamily="2" charset="-78"/>
              </a:rPr>
              <a:t>محیطی، روابط بین فردی و </a:t>
            </a:r>
            <a:r>
              <a:rPr lang="fa-IR" sz="2200" b="1" dirty="0" smtClean="0">
                <a:cs typeface="B Nazanin" pitchFamily="2" charset="-78"/>
              </a:rPr>
              <a:t>جتماعی</a:t>
            </a:r>
            <a:r>
              <a:rPr lang="fa-IR" sz="2200" b="1" dirty="0">
                <a:cs typeface="B Nazanin" pitchFamily="2" charset="-78"/>
              </a:rPr>
              <a:t>، قوانین و مقررات و</a:t>
            </a:r>
            <a:r>
              <a:rPr lang="fa-IR" sz="2200" b="1" dirty="0" smtClean="0">
                <a:cs typeface="B Nazanin" pitchFamily="2" charset="-78"/>
              </a:rPr>
              <a:t>...</a:t>
            </a:r>
          </a:p>
          <a:p>
            <a:pPr algn="r" rtl="1">
              <a:buNone/>
            </a:pPr>
            <a:endParaRPr lang="fa-IR" sz="2200" b="1" dirty="0" smtClean="0">
              <a:cs typeface="B Nazanin" pitchFamily="2" charset="-78"/>
            </a:endParaRPr>
          </a:p>
          <a:p>
            <a:pPr algn="r" rtl="1">
              <a:buNone/>
            </a:pPr>
            <a:endParaRPr lang="fa-IR" sz="2200" b="1" dirty="0">
              <a:cs typeface="B Nazanin" pitchFamily="2" charset="-78"/>
            </a:endParaRPr>
          </a:p>
          <a:p>
            <a:pPr algn="r" rtl="1"/>
            <a:r>
              <a:rPr lang="fa-IR" sz="2200" b="1" dirty="0" smtClean="0">
                <a:cs typeface="B Nazanin" pitchFamily="2" charset="-78"/>
              </a:rPr>
              <a:t>عوامل </a:t>
            </a:r>
            <a:r>
              <a:rPr lang="fa-IR" sz="2200" b="1" dirty="0">
                <a:cs typeface="B Nazanin" pitchFamily="2" charset="-78"/>
              </a:rPr>
              <a:t>فردی: مانند مهارتها، دانش، استعداد ژنتیک، میزان خودکارآمدی فرد، عوامل مشوق یا بازدارنده، استرسها، موقعیت </a:t>
            </a:r>
            <a:r>
              <a:rPr lang="fa-IR" sz="2200" b="1" dirty="0" smtClean="0">
                <a:cs typeface="B Nazanin" pitchFamily="2" charset="-78"/>
              </a:rPr>
              <a:t>اجتماعی </a:t>
            </a:r>
            <a:r>
              <a:rPr lang="fa-IR" sz="2200" b="1" dirty="0">
                <a:cs typeface="B Nazanin" pitchFamily="2" charset="-78"/>
              </a:rPr>
              <a:t>اقتصادی و منابع در اختیار، مجاورت و مواجهه فرد با عوامل خطر، میزان انعطاف پذیری و کنترل و..</a:t>
            </a:r>
            <a:endParaRPr lang="en-US" sz="2200" b="1" dirty="0">
              <a:cs typeface="B Nazanin" pitchFamily="2" charset="-78"/>
            </a:endParaRPr>
          </a:p>
        </p:txBody>
      </p:sp>
      <p:sp>
        <p:nvSpPr>
          <p:cNvPr id="2" name="Title 1"/>
          <p:cNvSpPr>
            <a:spLocks noGrp="1"/>
          </p:cNvSpPr>
          <p:nvPr>
            <p:ph type="title"/>
          </p:nvPr>
        </p:nvSpPr>
        <p:spPr/>
        <p:txBody>
          <a:bodyPr/>
          <a:lstStyle/>
          <a:p>
            <a:pPr algn="ctr"/>
            <a:r>
              <a:rPr lang="fa-IR" dirty="0"/>
              <a:t>عوامل موثر بر شیوه زندگی</a:t>
            </a:r>
            <a:endParaRPr lang="en-US" dirty="0"/>
          </a:p>
        </p:txBody>
      </p:sp>
    </p:spTree>
    <p:extLst>
      <p:ext uri="{BB962C8B-B14F-4D97-AF65-F5344CB8AC3E}">
        <p14:creationId xmlns:p14="http://schemas.microsoft.com/office/powerpoint/2010/main" val="216964061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42410" y="1157991"/>
            <a:ext cx="9872871" cy="4928016"/>
          </a:xfrm>
        </p:spPr>
        <p:txBody>
          <a:bodyPr>
            <a:normAutofit/>
          </a:bodyPr>
          <a:lstStyle/>
          <a:p>
            <a:pPr algn="r" rtl="1"/>
            <a:r>
              <a:rPr lang="fa-IR" sz="2500" b="1" dirty="0" smtClean="0">
                <a:effectLst>
                  <a:outerShdw blurRad="53975" dist="22860" dir="5400000" algn="tl" rotWithShape="0">
                    <a:srgbClr val="000000">
                      <a:alpha val="55000"/>
                    </a:srgbClr>
                  </a:outerShdw>
                </a:effectLst>
                <a:cs typeface="B Nazanin" pitchFamily="2" charset="-78"/>
              </a:rPr>
              <a:t>توانایی همدلی کردن مراقب سلامت از نکته های اساسی و محوری مصاحبه انگیزشی است، زیرا در مصاحبه انگیزشی ایجاد و نگه داشتن آرامش فرد ضروری است. </a:t>
            </a:r>
          </a:p>
          <a:p>
            <a:pPr algn="r" rtl="1"/>
            <a:endParaRPr lang="fa-IR" sz="2500" b="1" dirty="0" smtClean="0">
              <a:effectLst>
                <a:outerShdw blurRad="53975" dist="22860" dir="5400000" algn="tl" rotWithShape="0">
                  <a:srgbClr val="000000">
                    <a:alpha val="55000"/>
                  </a:srgbClr>
                </a:outerShdw>
              </a:effectLst>
              <a:cs typeface="B Nazanin" pitchFamily="2" charset="-78"/>
            </a:endParaRPr>
          </a:p>
          <a:p>
            <a:pPr algn="r" rtl="1"/>
            <a:r>
              <a:rPr lang="fa-IR" sz="2500" b="1" dirty="0" smtClean="0">
                <a:effectLst>
                  <a:outerShdw blurRad="53975" dist="22860" dir="5400000" algn="tl" rotWithShape="0">
                    <a:srgbClr val="000000">
                      <a:alpha val="55000"/>
                    </a:srgbClr>
                  </a:outerShdw>
                </a:effectLst>
                <a:cs typeface="B Nazanin" pitchFamily="2" charset="-78"/>
              </a:rPr>
              <a:t>همدلی نیازمند گوش دادن ماهرانه برای درک احساسات و نقطه نظرهای فرد بدون قضاوت کردن، نقد کردن، برچسب زنی یا سرزنش کردن وی است.</a:t>
            </a:r>
          </a:p>
          <a:p>
            <a:pPr algn="r" rtl="1"/>
            <a:endParaRPr lang="fa-IR" sz="2500" b="1" dirty="0" smtClean="0">
              <a:effectLst>
                <a:outerShdw blurRad="53975" dist="22860" dir="5400000" algn="tl" rotWithShape="0">
                  <a:srgbClr val="000000">
                    <a:alpha val="55000"/>
                  </a:srgbClr>
                </a:outerShdw>
              </a:effectLst>
              <a:cs typeface="B Nazanin" pitchFamily="2" charset="-78"/>
            </a:endParaRPr>
          </a:p>
          <a:p>
            <a:pPr algn="r" rtl="1"/>
            <a:r>
              <a:rPr lang="fa-IR" sz="2500" b="1" dirty="0" smtClean="0">
                <a:effectLst>
                  <a:outerShdw blurRad="53975" dist="22860" dir="5400000" algn="tl" rotWithShape="0">
                    <a:srgbClr val="000000">
                      <a:alpha val="55000"/>
                    </a:srgbClr>
                  </a:outerShdw>
                </a:effectLst>
                <a:cs typeface="B Nazanin" pitchFamily="2" charset="-78"/>
              </a:rPr>
              <a:t> باید به عقاید فرد احترام گذاشت، چون باعث ایجاد رابطه ای مؤثر بین مراقب بهداشت و مراجع می شود و عزت نفس فرد را برای تغییر رفتار افزایش میدهد. </a:t>
            </a:r>
          </a:p>
          <a:p>
            <a:pPr algn="r" rtl="1">
              <a:buNone/>
            </a:pPr>
            <a:endParaRPr lang="fa-IR" sz="2500" b="1" dirty="0" smtClean="0">
              <a:effectLst>
                <a:outerShdw blurRad="53975" dist="22860" dir="5400000" algn="tl" rotWithShape="0">
                  <a:srgbClr val="000000">
                    <a:alpha val="55000"/>
                  </a:srgbClr>
                </a:outerShdw>
              </a:effectLst>
              <a:cs typeface="B Nazanin" pitchFamily="2" charset="-78"/>
            </a:endParaRPr>
          </a:p>
          <a:p>
            <a:pPr algn="r" rtl="1"/>
            <a:r>
              <a:rPr lang="fa-IR" sz="2500" b="1" dirty="0" smtClean="0">
                <a:effectLst>
                  <a:outerShdw blurRad="53975" dist="22860" dir="5400000" algn="tl" rotWithShape="0">
                    <a:srgbClr val="000000">
                      <a:alpha val="55000"/>
                    </a:srgbClr>
                  </a:outerShdw>
                </a:effectLst>
                <a:cs typeface="B Nazanin" pitchFamily="2" charset="-78"/>
              </a:rPr>
              <a:t>دودلی مراجع طبیعی است مشاور باید نشان دهد دیدگاه بیمار را درک میکند</a:t>
            </a:r>
            <a:r>
              <a:rPr lang="fa-IR" dirty="0" smtClean="0"/>
              <a:t>.</a:t>
            </a:r>
          </a:p>
          <a:p>
            <a:endParaRPr lang="en-US" dirty="0"/>
          </a:p>
        </p:txBody>
      </p:sp>
      <p:sp>
        <p:nvSpPr>
          <p:cNvPr id="2" name="Title 1"/>
          <p:cNvSpPr>
            <a:spLocks noGrp="1"/>
          </p:cNvSpPr>
          <p:nvPr>
            <p:ph type="title"/>
          </p:nvPr>
        </p:nvSpPr>
        <p:spPr>
          <a:xfrm>
            <a:off x="1262921" y="0"/>
            <a:ext cx="9875520" cy="994348"/>
          </a:xfrm>
        </p:spPr>
        <p:txBody>
          <a:bodyPr/>
          <a:lstStyle/>
          <a:p>
            <a:pPr algn="ctr"/>
            <a:r>
              <a:rPr lang="fa-IR" dirty="0" smtClean="0"/>
              <a:t>همدلی کردن:</a:t>
            </a:r>
            <a:endParaRPr lang="en-US" dirty="0"/>
          </a:p>
        </p:txBody>
      </p:sp>
      <p:pic>
        <p:nvPicPr>
          <p:cNvPr id="1027" name="Picture 3"/>
          <p:cNvPicPr>
            <a:picLocks noChangeAspect="1" noChangeArrowheads="1"/>
          </p:cNvPicPr>
          <p:nvPr/>
        </p:nvPicPr>
        <p:blipFill>
          <a:blip r:embed="rId2"/>
          <a:srcRect/>
          <a:stretch>
            <a:fillRect/>
          </a:stretch>
        </p:blipFill>
        <p:spPr bwMode="auto">
          <a:xfrm>
            <a:off x="242967" y="4412342"/>
            <a:ext cx="2290372" cy="199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8011" y="1202961"/>
            <a:ext cx="9872871" cy="4038600"/>
          </a:xfrm>
        </p:spPr>
        <p:txBody>
          <a:bodyPr>
            <a:normAutofit lnSpcReduction="10000"/>
          </a:bodyPr>
          <a:lstStyle/>
          <a:p>
            <a:endParaRPr lang="fa-IR" dirty="0" smtClean="0"/>
          </a:p>
          <a:p>
            <a:pPr algn="r" rtl="1"/>
            <a:r>
              <a:rPr lang="fa-IR" sz="2700" b="1" dirty="0" smtClean="0">
                <a:effectLst>
                  <a:outerShdw blurRad="53975" dist="22860" dir="5400000" algn="tl" rotWithShape="0">
                    <a:srgbClr val="000000">
                      <a:alpha val="55000"/>
                    </a:srgbClr>
                  </a:outerShdw>
                </a:effectLst>
                <a:cs typeface="B Nazanin" pitchFamily="2" charset="-78"/>
              </a:rPr>
              <a:t>مقاومت فرد در برابر تغییر، به میزان زیادی تحت تأثیر پاسخ ها و وا کنش های مشاور است.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مشاور باید از هر گونه بحث کردن بپرهیزد.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تأ کید مصاحبه باید بر این باشد که به فرد کمک شود تا مشکالت شناختی خویش را شناسایی کند، نه اینکه فرد در طی مصاحبه محا کمه شود.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بحث نه تنها سازنده نیست، بلکه مخرب است به طوری که دفاع کردن سبب افزایش مقاومت در مراجع می شود</a:t>
            </a:r>
            <a:r>
              <a:rPr lang="fa-IR" dirty="0" smtClean="0"/>
              <a:t>.</a:t>
            </a:r>
            <a:endParaRPr lang="en-US" dirty="0"/>
          </a:p>
        </p:txBody>
      </p:sp>
      <p:sp>
        <p:nvSpPr>
          <p:cNvPr id="2" name="Title 1"/>
          <p:cNvSpPr>
            <a:spLocks noGrp="1"/>
          </p:cNvSpPr>
          <p:nvPr>
            <p:ph type="title"/>
          </p:nvPr>
        </p:nvSpPr>
        <p:spPr>
          <a:xfrm>
            <a:off x="1202960" y="279817"/>
            <a:ext cx="9875520" cy="829456"/>
          </a:xfrm>
        </p:spPr>
        <p:txBody>
          <a:bodyPr/>
          <a:lstStyle/>
          <a:p>
            <a:pPr algn="ctr"/>
            <a:r>
              <a:rPr lang="fa-IR" dirty="0" smtClean="0"/>
              <a:t>خودداری از بحث کردن</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700" b="1" dirty="0" smtClean="0">
                <a:effectLst>
                  <a:outerShdw blurRad="53975" dist="22860" dir="5400000" algn="tl" rotWithShape="0">
                    <a:srgbClr val="000000">
                      <a:alpha val="55000"/>
                    </a:srgbClr>
                  </a:outerShdw>
                </a:effectLst>
                <a:cs typeface="B Nazanin" pitchFamily="2" charset="-78"/>
              </a:rPr>
              <a:t>انگیزش مورد نیاز برای تغییر کردن زمانی ایجاد می شود که فرد اختلافی بین رفتار فعلی و اهداف مهم شخصی خود پیدا کند. </a:t>
            </a:r>
          </a:p>
          <a:p>
            <a:pPr algn="r" rtl="1"/>
            <a:r>
              <a:rPr lang="fa-IR" sz="2700" b="1" dirty="0" smtClean="0">
                <a:effectLst>
                  <a:outerShdw blurRad="53975" dist="22860" dir="5400000" algn="tl" rotWithShape="0">
                    <a:srgbClr val="000000">
                      <a:alpha val="55000"/>
                    </a:srgbClr>
                  </a:outerShdw>
                </a:effectLst>
                <a:cs typeface="B Nazanin" pitchFamily="2" charset="-78"/>
              </a:rPr>
              <a:t>این اهداف باید مختص خود فرد باشند نه مراقب یا مشاور، در غیر این صورت فرد احساس خواهد کرد که روند ً تغییر رفتار به او تحمیل شده است و در برابر تغییر رفتار مقاومت می کند. </a:t>
            </a:r>
          </a:p>
          <a:p>
            <a:pPr algn="r" rtl="1"/>
            <a:r>
              <a:rPr lang="fa-IR" sz="2700" b="1" dirty="0" smtClean="0">
                <a:effectLst>
                  <a:outerShdw blurRad="53975" dist="22860" dir="5400000" algn="tl" rotWithShape="0">
                    <a:srgbClr val="000000">
                      <a:alpha val="55000"/>
                    </a:srgbClr>
                  </a:outerShdw>
                </a:effectLst>
                <a:cs typeface="B Nazanin" pitchFamily="2" charset="-78"/>
              </a:rPr>
              <a:t>مثالا“از فرد بپرسیم از نظر وی، در مورد رفتارش چه چیزهای مثبت یا منفی در راستای رسیدن به اهداف و آرزوهایش وجود دارد؟ </a:t>
            </a:r>
          </a:p>
          <a:p>
            <a:pPr algn="r" rtl="1"/>
            <a:r>
              <a:rPr lang="fa-IR" sz="2700" b="1" dirty="0" smtClean="0">
                <a:effectLst>
                  <a:outerShdw blurRad="53975" dist="22860" dir="5400000" algn="tl" rotWithShape="0">
                    <a:srgbClr val="000000">
                      <a:alpha val="55000"/>
                    </a:srgbClr>
                  </a:outerShdw>
                </a:effectLst>
                <a:cs typeface="B Nazanin" pitchFamily="2" charset="-78"/>
              </a:rPr>
              <a:t>بهتر است مراقب سلامت اهداف مهم زندگی مراجع را مشخص کند، پیامدهای (بالقوه) رفتار کنونی مراجع را کشف و در ذهن وی تفاوت بین رفتار کنونی و اهداف او را برجسته نماید</a:t>
            </a:r>
            <a:r>
              <a:rPr lang="fa-IR" dirty="0" smtClean="0"/>
              <a:t>.</a:t>
            </a:r>
            <a:endParaRPr lang="en-US" dirty="0"/>
          </a:p>
        </p:txBody>
      </p:sp>
      <p:sp>
        <p:nvSpPr>
          <p:cNvPr id="2" name="Title 1"/>
          <p:cNvSpPr>
            <a:spLocks noGrp="1"/>
          </p:cNvSpPr>
          <p:nvPr>
            <p:ph type="title"/>
          </p:nvPr>
        </p:nvSpPr>
        <p:spPr/>
        <p:txBody>
          <a:bodyPr/>
          <a:lstStyle/>
          <a:p>
            <a:pPr algn="ctr"/>
            <a:r>
              <a:rPr lang="fa-IR" dirty="0" smtClean="0"/>
              <a:t>ایجاد اختلاف و تعارض</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1064302"/>
            <a:ext cx="9872871" cy="5031698"/>
          </a:xfrm>
        </p:spPr>
        <p:txBody>
          <a:bodyPr/>
          <a:lstStyle/>
          <a:p>
            <a:pPr algn="r" rtl="1"/>
            <a:r>
              <a:rPr lang="fa-IR" sz="2700" b="1" dirty="0" smtClean="0">
                <a:effectLst>
                  <a:outerShdw blurRad="53975" dist="22860" dir="5400000" algn="tl" rotWithShape="0">
                    <a:srgbClr val="000000">
                      <a:alpha val="55000"/>
                    </a:srgbClr>
                  </a:outerShdw>
                </a:effectLst>
                <a:cs typeface="B Nazanin" pitchFamily="2" charset="-78"/>
              </a:rPr>
              <a:t>هدف کلی مصاحبه انگیزشی، افزایش اطمینان فرد نسبت به توانایی خودش، جهت موفقیت در تغییر رفتار و غلبه بر موانع است.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باید کمک کنیم فرد اهداف منطقی و دست یافتنی انتخاب کند.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حمایت از خود کارآمدی موجب میشود فرد توانایی تغییر در خود را باور کرده، انگیزه وی را به میزان زیادی افزایش میدهد.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مراجع باید بپذیرد که خود مسئول انتخاب و اجرای تغییر است</a:t>
            </a:r>
            <a:r>
              <a:rPr lang="fa-IR" dirty="0" smtClean="0"/>
              <a:t>.</a:t>
            </a:r>
            <a:endParaRPr lang="en-US" dirty="0"/>
          </a:p>
        </p:txBody>
      </p:sp>
      <p:sp>
        <p:nvSpPr>
          <p:cNvPr id="2" name="Title 1"/>
          <p:cNvSpPr>
            <a:spLocks noGrp="1"/>
          </p:cNvSpPr>
          <p:nvPr>
            <p:ph type="title"/>
          </p:nvPr>
        </p:nvSpPr>
        <p:spPr>
          <a:xfrm>
            <a:off x="1083040" y="234848"/>
            <a:ext cx="9875520" cy="814465"/>
          </a:xfrm>
        </p:spPr>
        <p:txBody>
          <a:bodyPr/>
          <a:lstStyle/>
          <a:p>
            <a:pPr algn="ctr"/>
            <a:r>
              <a:rPr lang="fa-IR" dirty="0" smtClean="0"/>
              <a:t>حمایت از خودکارآمدی</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28727" y="1467789"/>
            <a:ext cx="9872871" cy="5466413"/>
          </a:xfrm>
        </p:spPr>
        <p:txBody>
          <a:bodyPr/>
          <a:lstStyle/>
          <a:p>
            <a:pPr algn="ctr">
              <a:lnSpc>
                <a:spcPct val="200000"/>
              </a:lnSpc>
              <a:buNone/>
            </a:pPr>
            <a:r>
              <a:rPr lang="fa-IR" sz="2700" b="1" dirty="0" smtClean="0">
                <a:effectLst>
                  <a:outerShdw blurRad="53975" dist="22860" dir="5400000" algn="tl" rotWithShape="0">
                    <a:srgbClr val="000000">
                      <a:alpha val="55000"/>
                    </a:srgbClr>
                  </a:outerShdw>
                </a:effectLst>
                <a:cs typeface="B Nazanin" pitchFamily="2" charset="-78"/>
              </a:rPr>
              <a:t>اخذ اعتراف از مراجع، تسلیم نمودن مراجع، اقرار وی به اشتباه، آشکارسازی اطلاعاتی که مراجع عالاقمند به ارائه آن نیست، رسیدن به واقعیت پنهان و شناسایی فریب هدف از یک مشاوره انگیزشی نیست</a:t>
            </a:r>
            <a:endParaRPr lang="en-US" sz="2700" b="1" dirty="0">
              <a:effectLst>
                <a:outerShdw blurRad="53975" dist="22860" dir="5400000" algn="tl" rotWithShape="0">
                  <a:srgbClr val="000000">
                    <a:alpha val="55000"/>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700" b="1" dirty="0" smtClean="0">
                <a:effectLst>
                  <a:outerShdw blurRad="53975" dist="22860" dir="5400000" algn="tl" rotWithShape="0">
                    <a:srgbClr val="000000">
                      <a:alpha val="55000"/>
                    </a:srgbClr>
                  </a:outerShdw>
                </a:effectLst>
                <a:cs typeface="B Nazanin" pitchFamily="2" charset="-78"/>
              </a:rPr>
              <a:t>در همان ابتدای مشاوره، میزان آمادگی فرد برای شروع یا ادامه روند تغییر رفتار را ارزیابی کنید.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زبانی که استفاده میکنید موجب تقویت انگیزه شخصی فرد و تعهد به اهداف تعیین شده برای تغییر رفتار شود. در تمام طول مشاوره، بر روی نگرانی ها، دیدگاه ها و تجربه های فرد مراجع تمرکز کنید.</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 روند مشاوره را طوری پیش ببرید که تا کید شما همواره بر »انتخاب خود فرد« برای شروع روند درمان یا تغییر رفتارباشد. به خود مختاری و آزادی فرد برای تصمیم گیری احترام بگذارید</a:t>
            </a:r>
            <a:r>
              <a:rPr lang="fa-IR" dirty="0" smtClean="0"/>
              <a:t>.</a:t>
            </a:r>
            <a:endParaRPr lang="en-US" dirty="0"/>
          </a:p>
        </p:txBody>
      </p:sp>
      <p:sp>
        <p:nvSpPr>
          <p:cNvPr id="2" name="Title 1"/>
          <p:cNvSpPr>
            <a:spLocks noGrp="1"/>
          </p:cNvSpPr>
          <p:nvPr>
            <p:ph type="title"/>
          </p:nvPr>
        </p:nvSpPr>
        <p:spPr/>
        <p:txBody>
          <a:bodyPr/>
          <a:lstStyle/>
          <a:p>
            <a:pPr algn="ctr"/>
            <a:r>
              <a:rPr lang="fa-IR" dirty="0" smtClean="0"/>
              <a:t>به منظور ایجاد انگیزه در مراجعه کننده</a:t>
            </a:r>
            <a:endParaRPr lang="en-US"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75" y="1290829"/>
            <a:ext cx="10972800" cy="5567171"/>
          </a:xfrm>
        </p:spPr>
        <p:txBody>
          <a:bodyPr>
            <a:noAutofit/>
          </a:bodyPr>
          <a:lstStyle/>
          <a:p>
            <a:pPr algn="r" rtl="1"/>
            <a:r>
              <a:rPr lang="fa-IR" sz="2700" b="1" dirty="0" smtClean="0">
                <a:effectLst>
                  <a:outerShdw blurRad="53975" dist="22860" dir="5400000" algn="tl" rotWithShape="0">
                    <a:srgbClr val="000000">
                      <a:alpha val="55000"/>
                    </a:srgbClr>
                  </a:outerShdw>
                </a:effectLst>
                <a:cs typeface="B Nazanin" pitchFamily="2" charset="-78"/>
              </a:rPr>
              <a:t>تامین شرایط برای حفظ حریم شخصی در تمام طول مشاوره، به طوریکه گیرنده خدمت به اندازه کافی احساس راحتی برای صحبت کردن و یافتن حقایق و تضادهای مربوط به خود داشته باشند.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از فرد بخواهید در مورد اهداف و رویاهای خود صحبت کند. از او بخواهید که وضعیت فعلی خود و فاصلهای که از اهدافش دارد را توضیح دهد. این تصویرسازی یک بخش بسیار مهم در به وجود آمدن احساس اختالف بین وضعیت حال حاضر و شرایط بهبود یافته است.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ا گر فرد در مراحل پایین تر تغییر رفتار است و در برابر تغییر رفتار مقاومت دارد، فقط سعی کنید با او و مقاومت هایش همراه شوید تا بتوانید اطلاعات بیشتری از دلایل مقاومت کردن او به دست آورید. </a:t>
            </a:r>
          </a:p>
          <a:p>
            <a:pPr algn="r" rtl="1"/>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نسبت به صحبت ها، عقاید و دلایل او پذیرا باشید. از او سؤالات دقیق و هدفمند بپرسید و به او اجازه صحبت کردن بدهید. به او حس شنیده شدن بدهید.</a:t>
            </a:r>
            <a:endParaRPr lang="en-US" sz="27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به منظور ایجاد انگیزه در مراجعه کننده</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700" b="1" dirty="0" smtClean="0">
                <a:effectLst>
                  <a:outerShdw blurRad="53975" dist="22860" dir="5400000" algn="tl" rotWithShape="0">
                    <a:srgbClr val="000000">
                      <a:alpha val="55000"/>
                    </a:srgbClr>
                  </a:outerShdw>
                </a:effectLst>
                <a:cs typeface="B Nazanin" pitchFamily="2" charset="-78"/>
              </a:rPr>
              <a:t>بدون هیچ گونه قضاوتی، نظر خود را بگویید ولی به او تحمیل نکنید. صرفا ً در پاسخ به صحبتهای او، بدون هیجان، نظر خود را واضحا بگویید. مجددا به او اجازه صحبت بدهید و حس شنیده شدن بدهید.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به جای مقابله یا مقاومت، فضای گفتگو را باز، مثبت و ادامه دار نگه دارید.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ا گر فرد در مراحل بالاتر تغییر رفتار است و لزوم شروع و یا ادامه تغییر رفتار را میداند، از امید، خوش بینی و حس خودکارآمدی او حمایت نموده، آنها را تقویت کنید.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از تجربه های شخصی فرد الهام بگیرید و از آنها استفاده مثبت کنید.</a:t>
            </a:r>
            <a:r>
              <a:rPr lang="fa-IR" dirty="0" smtClean="0"/>
              <a:t> </a:t>
            </a:r>
            <a:endParaRPr lang="en-US" dirty="0"/>
          </a:p>
        </p:txBody>
      </p:sp>
      <p:sp>
        <p:nvSpPr>
          <p:cNvPr id="2" name="Title 1"/>
          <p:cNvSpPr>
            <a:spLocks noGrp="1"/>
          </p:cNvSpPr>
          <p:nvPr>
            <p:ph type="title"/>
          </p:nvPr>
        </p:nvSpPr>
        <p:spPr/>
        <p:txBody>
          <a:bodyPr/>
          <a:lstStyle/>
          <a:p>
            <a:pPr algn="ctr"/>
            <a:r>
              <a:rPr lang="fa-IR" dirty="0" smtClean="0"/>
              <a:t>به منظور ایجاد انگیزه در مراجعه کننده</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700" b="1" dirty="0" smtClean="0">
                <a:effectLst>
                  <a:outerShdw blurRad="53975" dist="22860" dir="5400000" algn="tl" rotWithShape="0">
                    <a:srgbClr val="000000">
                      <a:alpha val="55000"/>
                    </a:srgbClr>
                  </a:outerShdw>
                </a:effectLst>
                <a:cs typeface="B Nazanin" pitchFamily="2" charset="-78"/>
              </a:rPr>
              <a:t>استفاده از زبان تحمیلی و دیکتاتوری در روند مشاوره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مقابله با مقاومت فرد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مجادله و حاضرجوابی در روند مشاوره </a:t>
            </a:r>
          </a:p>
          <a:p>
            <a:pPr marL="109728" indent="0" algn="r" rtl="1">
              <a:buNone/>
            </a:pPr>
            <a:endParaRPr lang="fa-IR" sz="2700" b="1" dirty="0" smtClean="0">
              <a:effectLst>
                <a:outerShdw blurRad="53975" dist="22860" dir="5400000" algn="tl" rotWithShape="0">
                  <a:srgbClr val="000000">
                    <a:alpha val="55000"/>
                  </a:srgbClr>
                </a:outerShdw>
              </a:effectLst>
              <a:cs typeface="B Nazanin" pitchFamily="2" charset="-78"/>
            </a:endParaRPr>
          </a:p>
          <a:p>
            <a:pPr algn="r" rtl="1"/>
            <a:r>
              <a:rPr lang="fa-IR" sz="2700" b="1" dirty="0" smtClean="0">
                <a:effectLst>
                  <a:outerShdw blurRad="53975" dist="22860" dir="5400000" algn="tl" rotWithShape="0">
                    <a:srgbClr val="000000">
                      <a:alpha val="55000"/>
                    </a:srgbClr>
                  </a:outerShdw>
                </a:effectLst>
                <a:cs typeface="B Nazanin" pitchFamily="2" charset="-78"/>
              </a:rPr>
              <a:t>استفاده از تکنیکها به صورت طوطی وار بدون توجه به نظرات و عقاید فرد</a:t>
            </a:r>
            <a:endParaRPr lang="en-US" sz="27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fontScale="90000"/>
          </a:bodyPr>
          <a:lstStyle/>
          <a:p>
            <a:pPr algn="r" rtl="1"/>
            <a:r>
              <a:rPr lang="fa-IR" dirty="0"/>
              <a:t>به منظور ایجاد انگیزه در مراجعه </a:t>
            </a:r>
            <a:r>
              <a:rPr lang="fa-IR" dirty="0" smtClean="0"/>
              <a:t>کننده آین کارها را انجام ندهید</a:t>
            </a:r>
            <a:endParaRPr lang="en-US"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2057400"/>
            <a:ext cx="9872871" cy="1570220"/>
          </a:xfrm>
        </p:spPr>
        <p:txBody>
          <a:bodyPr/>
          <a:lstStyle/>
          <a:p>
            <a:pPr algn="r">
              <a:buNone/>
            </a:pPr>
            <a:r>
              <a:rPr lang="fa-IR" dirty="0" smtClean="0"/>
              <a:t>1 .</a:t>
            </a:r>
            <a:r>
              <a:rPr lang="fa-IR" sz="2700" b="1" dirty="0" smtClean="0">
                <a:effectLst>
                  <a:outerShdw blurRad="53975" dist="22860" dir="5400000" algn="tl" rotWithShape="0">
                    <a:srgbClr val="000000">
                      <a:alpha val="55000"/>
                    </a:srgbClr>
                  </a:outerShdw>
                </a:effectLst>
                <a:cs typeface="B Nazanin" pitchFamily="2" charset="-78"/>
              </a:rPr>
              <a:t>گوش دادن فعال</a:t>
            </a:r>
          </a:p>
          <a:p>
            <a:pPr algn="r">
              <a:buNone/>
            </a:pPr>
            <a:r>
              <a:rPr lang="fa-IR" sz="2700" b="1" dirty="0" smtClean="0">
                <a:effectLst>
                  <a:outerShdw blurRad="53975" dist="22860" dir="5400000" algn="tl" rotWithShape="0">
                    <a:srgbClr val="000000">
                      <a:alpha val="55000"/>
                    </a:srgbClr>
                  </a:outerShdw>
                </a:effectLst>
                <a:cs typeface="B Nazanin" pitchFamily="2" charset="-78"/>
              </a:rPr>
              <a:t>2 .استفاده از زبان تغییر</a:t>
            </a:r>
          </a:p>
          <a:p>
            <a:pPr algn="r">
              <a:buNone/>
            </a:pPr>
            <a:r>
              <a:rPr lang="fa-IR" sz="2700" b="1" dirty="0" smtClean="0">
                <a:effectLst>
                  <a:outerShdw blurRad="53975" dist="22860" dir="5400000" algn="tl" rotWithShape="0">
                    <a:srgbClr val="000000">
                      <a:alpha val="55000"/>
                    </a:srgbClr>
                  </a:outerShdw>
                </a:effectLst>
                <a:cs typeface="B Nazanin" pitchFamily="2" charset="-78"/>
              </a:rPr>
              <a:t>3 .همدلی کردن</a:t>
            </a:r>
          </a:p>
          <a:p>
            <a:pPr>
              <a:buNone/>
            </a:pPr>
            <a:endParaRPr lang="en-US" dirty="0"/>
          </a:p>
        </p:txBody>
      </p:sp>
      <p:sp>
        <p:nvSpPr>
          <p:cNvPr id="2" name="Title 1"/>
          <p:cNvSpPr>
            <a:spLocks noGrp="1"/>
          </p:cNvSpPr>
          <p:nvPr>
            <p:ph type="title"/>
          </p:nvPr>
        </p:nvSpPr>
        <p:spPr/>
        <p:txBody>
          <a:bodyPr>
            <a:normAutofit/>
          </a:bodyPr>
          <a:lstStyle/>
          <a:p>
            <a:pPr algn="ctr"/>
            <a:r>
              <a:rPr lang="fa-IR" sz="2400" dirty="0" smtClean="0"/>
              <a:t>ارتباط کارآمد و صحیح بین مراجعه کننده و مراقب در روند مصاحبه انگیزشی از طریق اصول سه گانه زیر میتواند برقرار شود:</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400" b="1" dirty="0">
                <a:cs typeface="B Nazanin" pitchFamily="2" charset="-78"/>
              </a:rPr>
              <a:t>از دیدگاه </a:t>
            </a:r>
            <a:r>
              <a:rPr lang="fa-IR" sz="2400" b="1" dirty="0" smtClean="0">
                <a:cs typeface="B Nazanin" pitchFamily="2" charset="-78"/>
              </a:rPr>
              <a:t>سلامت</a:t>
            </a:r>
            <a:r>
              <a:rPr lang="en-US" sz="2400" b="1" dirty="0" smtClean="0">
                <a:cs typeface="B Nazanin" pitchFamily="2" charset="-78"/>
              </a:rPr>
              <a:t>:</a:t>
            </a:r>
            <a:endParaRPr lang="fa-IR" sz="2400" b="1" dirty="0" smtClean="0">
              <a:cs typeface="B Nazanin" pitchFamily="2" charset="-78"/>
            </a:endParaRPr>
          </a:p>
          <a:p>
            <a:pPr algn="r" rtl="1">
              <a:buNone/>
            </a:pPr>
            <a:endParaRPr lang="en-US" sz="2400" b="1" dirty="0" smtClean="0">
              <a:cs typeface="B Nazanin" pitchFamily="2" charset="-78"/>
            </a:endParaRPr>
          </a:p>
          <a:p>
            <a:pPr algn="r" rtl="1"/>
            <a:r>
              <a:rPr lang="fa-IR" sz="2400" b="1" dirty="0" smtClean="0">
                <a:cs typeface="B Nazanin" pitchFamily="2" charset="-78"/>
              </a:rPr>
              <a:t>وقتی </a:t>
            </a:r>
            <a:r>
              <a:rPr lang="fa-IR" sz="2400" b="1" dirty="0">
                <a:cs typeface="B Nazanin" pitchFamily="2" charset="-78"/>
              </a:rPr>
              <a:t>انتخاب </a:t>
            </a:r>
            <a:r>
              <a:rPr lang="fa-IR" sz="2400" b="1" dirty="0" smtClean="0">
                <a:cs typeface="B Nazanin" pitchFamily="2" charset="-78"/>
              </a:rPr>
              <a:t>سبک </a:t>
            </a:r>
            <a:r>
              <a:rPr lang="fa-IR" sz="2400" b="1" dirty="0">
                <a:cs typeface="B Nazanin" pitchFamily="2" charset="-78"/>
              </a:rPr>
              <a:t>زندگی در جهت دستیابی به مقاصد </a:t>
            </a:r>
            <a:r>
              <a:rPr lang="fa-IR" sz="2400" b="1" dirty="0" smtClean="0">
                <a:cs typeface="B Nazanin" pitchFamily="2" charset="-78"/>
              </a:rPr>
              <a:t>سلامتی </a:t>
            </a:r>
            <a:r>
              <a:rPr lang="fa-IR" sz="2400" b="1" dirty="0">
                <a:cs typeface="B Nazanin" pitchFamily="2" charset="-78"/>
              </a:rPr>
              <a:t>فرد باشد، سبک زندگی سالم نامیده </a:t>
            </a:r>
            <a:r>
              <a:rPr lang="fa-IR" sz="2400" b="1" dirty="0" smtClean="0">
                <a:cs typeface="B Nazanin" pitchFamily="2" charset="-78"/>
              </a:rPr>
              <a:t>می شود.</a:t>
            </a:r>
          </a:p>
          <a:p>
            <a:pPr algn="r" rtl="1">
              <a:buNone/>
            </a:pPr>
            <a:endParaRPr lang="en-US" sz="2400" b="1" dirty="0" smtClean="0">
              <a:cs typeface="B Nazanin" pitchFamily="2" charset="-78"/>
            </a:endParaRPr>
          </a:p>
          <a:p>
            <a:pPr algn="r" rtl="1"/>
            <a:r>
              <a:rPr lang="fa-IR" sz="2400" b="1" dirty="0" smtClean="0">
                <a:cs typeface="B Nazanin" pitchFamily="2" charset="-78"/>
              </a:rPr>
              <a:t> </a:t>
            </a:r>
            <a:r>
              <a:rPr lang="fa-IR" sz="2400" b="1" dirty="0">
                <a:cs typeface="B Nazanin" pitchFamily="2" charset="-78"/>
              </a:rPr>
              <a:t>یعنی از یک طرف انتخاب و </a:t>
            </a:r>
            <a:r>
              <a:rPr lang="fa-IR" sz="2400" b="1" dirty="0" smtClean="0">
                <a:cs typeface="B Nazanin" pitchFamily="2" charset="-78"/>
              </a:rPr>
              <a:t>تمرین</a:t>
            </a:r>
            <a:r>
              <a:rPr lang="en-US" sz="2400" b="1" dirty="0" smtClean="0">
                <a:cs typeface="B Nazanin" pitchFamily="2" charset="-78"/>
              </a:rPr>
              <a:t> </a:t>
            </a:r>
            <a:r>
              <a:rPr lang="fa-IR" sz="2400" b="1" dirty="0" smtClean="0">
                <a:cs typeface="B Nazanin" pitchFamily="2" charset="-78"/>
              </a:rPr>
              <a:t>عادت های </a:t>
            </a:r>
            <a:r>
              <a:rPr lang="fa-IR" sz="2400" b="1" dirty="0">
                <a:cs typeface="B Nazanin" pitchFamily="2" charset="-78"/>
              </a:rPr>
              <a:t>خوب و </a:t>
            </a:r>
            <a:r>
              <a:rPr lang="fa-IR" sz="2400" b="1" dirty="0" smtClean="0">
                <a:cs typeface="B Nazanin" pitchFamily="2" charset="-78"/>
              </a:rPr>
              <a:t>سالم </a:t>
            </a:r>
            <a:r>
              <a:rPr lang="fa-IR" sz="2400" b="1" dirty="0">
                <a:cs typeface="B Nazanin" pitchFamily="2" charset="-78"/>
              </a:rPr>
              <a:t>و بکار </a:t>
            </a:r>
            <a:r>
              <a:rPr lang="fa-IR" sz="2400" b="1" dirty="0" smtClean="0">
                <a:cs typeface="B Nazanin" pitchFamily="2" charset="-78"/>
              </a:rPr>
              <a:t>بستن </a:t>
            </a:r>
            <a:r>
              <a:rPr lang="fa-IR" sz="2400" b="1" dirty="0">
                <a:cs typeface="B Nazanin" pitchFamily="2" charset="-78"/>
              </a:rPr>
              <a:t>آنها در تمام </a:t>
            </a:r>
            <a:r>
              <a:rPr lang="fa-IR" sz="2400" b="1" dirty="0" smtClean="0">
                <a:cs typeface="B Nazanin" pitchFamily="2" charset="-78"/>
              </a:rPr>
              <a:t>مراحل </a:t>
            </a:r>
            <a:r>
              <a:rPr lang="fa-IR" sz="2400" b="1" dirty="0">
                <a:cs typeface="B Nazanin" pitchFamily="2" charset="-78"/>
              </a:rPr>
              <a:t>زندگی و از طرف دیگر دوری </a:t>
            </a:r>
            <a:r>
              <a:rPr lang="fa-IR" sz="2400" b="1" dirty="0" smtClean="0">
                <a:cs typeface="B Nazanin" pitchFamily="2" charset="-78"/>
              </a:rPr>
              <a:t>جستن </a:t>
            </a:r>
            <a:r>
              <a:rPr lang="fa-IR" sz="2400" b="1" dirty="0">
                <a:cs typeface="B Nazanin" pitchFamily="2" charset="-78"/>
              </a:rPr>
              <a:t>از </a:t>
            </a:r>
            <a:r>
              <a:rPr lang="fa-IR" sz="2400" b="1" dirty="0" smtClean="0">
                <a:cs typeface="B Nazanin" pitchFamily="2" charset="-78"/>
              </a:rPr>
              <a:t>عادت های </a:t>
            </a:r>
            <a:r>
              <a:rPr lang="fa-IR" sz="2400" b="1" dirty="0">
                <a:cs typeface="B Nazanin" pitchFamily="2" charset="-78"/>
              </a:rPr>
              <a:t>زیان بار و غیر </a:t>
            </a:r>
            <a:r>
              <a:rPr lang="fa-IR" sz="2400" b="1" dirty="0" smtClean="0">
                <a:cs typeface="B Nazanin" pitchFamily="2" charset="-78"/>
              </a:rPr>
              <a:t>سالم</a:t>
            </a:r>
            <a:endParaRPr lang="en-US" sz="2400" b="1" dirty="0" smtClean="0">
              <a:cs typeface="B Nazanin" pitchFamily="2" charset="-78"/>
            </a:endParaRPr>
          </a:p>
          <a:p>
            <a:pPr algn="r" rtl="1">
              <a:buNone/>
            </a:pPr>
            <a:endParaRPr lang="en-US" dirty="0"/>
          </a:p>
        </p:txBody>
      </p:sp>
      <p:sp>
        <p:nvSpPr>
          <p:cNvPr id="2" name="Title 1"/>
          <p:cNvSpPr>
            <a:spLocks noGrp="1"/>
          </p:cNvSpPr>
          <p:nvPr>
            <p:ph type="title"/>
          </p:nvPr>
        </p:nvSpPr>
        <p:spPr/>
        <p:txBody>
          <a:bodyPr/>
          <a:lstStyle/>
          <a:p>
            <a:pPr algn="ctr" rtl="0"/>
            <a:r>
              <a:rPr lang="en-US" dirty="0" smtClean="0"/>
              <a:t>Life</a:t>
            </a:r>
            <a:r>
              <a:rPr lang="fa-IR" dirty="0" smtClean="0"/>
              <a:t> </a:t>
            </a:r>
            <a:r>
              <a:rPr lang="en-US" dirty="0" smtClean="0"/>
              <a:t>style</a:t>
            </a:r>
            <a:r>
              <a:rPr lang="fa-IR" dirty="0" smtClean="0"/>
              <a:t>شیوه </a:t>
            </a:r>
            <a:r>
              <a:rPr lang="fa-IR" dirty="0"/>
              <a:t>زندگی </a:t>
            </a:r>
            <a:r>
              <a:rPr lang="fa-IR" dirty="0" smtClean="0"/>
              <a:t>سالم</a:t>
            </a:r>
            <a:endParaRPr lang="en-US" dirty="0"/>
          </a:p>
        </p:txBody>
      </p:sp>
    </p:spTree>
    <p:extLst>
      <p:ext uri="{BB962C8B-B14F-4D97-AF65-F5344CB8AC3E}">
        <p14:creationId xmlns:p14="http://schemas.microsoft.com/office/powerpoint/2010/main" val="41177094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2450" y="644579"/>
            <a:ext cx="9872871" cy="5636300"/>
          </a:xfrm>
        </p:spPr>
        <p:txBody>
          <a:bodyPr>
            <a:noAutofit/>
          </a:bodyPr>
          <a:lstStyle/>
          <a:p>
            <a:pPr algn="r" rtl="1"/>
            <a:r>
              <a:rPr lang="fa-IR" sz="2700" b="1" dirty="0" smtClean="0">
                <a:effectLst>
                  <a:outerShdw blurRad="53975" dist="22860" dir="5400000" algn="tl" rotWithShape="0">
                    <a:srgbClr val="000000">
                      <a:alpha val="55000"/>
                    </a:srgbClr>
                  </a:outerShdw>
                </a:effectLst>
                <a:cs typeface="B Nazanin" pitchFamily="2" charset="-78"/>
              </a:rPr>
              <a:t>منتظر بمانید تا فرد مراجع تمام حرفهایش را بزند و نشان دهید که این حرفها را میشنوید و درک میکنید. </a:t>
            </a:r>
          </a:p>
          <a:p>
            <a:pPr algn="r" rtl="1"/>
            <a:r>
              <a:rPr lang="fa-IR" sz="2700" b="1" dirty="0" smtClean="0">
                <a:effectLst>
                  <a:outerShdw blurRad="53975" dist="22860" dir="5400000" algn="tl" rotWithShape="0">
                    <a:srgbClr val="000000">
                      <a:alpha val="55000"/>
                    </a:srgbClr>
                  </a:outerShdw>
                </a:effectLst>
                <a:cs typeface="B Nazanin" pitchFamily="2" charset="-78"/>
              </a:rPr>
              <a:t>این حس را به او القا کنید که حرفهایش شنیده شده است و توانسته از جایگاه خود دفاع کند. </a:t>
            </a:r>
          </a:p>
          <a:p>
            <a:pPr algn="r" rtl="1"/>
            <a:r>
              <a:rPr lang="fa-IR" sz="2700" b="1" dirty="0" smtClean="0">
                <a:effectLst>
                  <a:outerShdw blurRad="53975" dist="22860" dir="5400000" algn="tl" rotWithShape="0">
                    <a:srgbClr val="000000">
                      <a:alpha val="55000"/>
                    </a:srgbClr>
                  </a:outerShdw>
                </a:effectLst>
                <a:cs typeface="B Nazanin" pitchFamily="2" charset="-78"/>
              </a:rPr>
              <a:t>در بین صحبتهای او جمالتی به کار ببرید که نشان دهد تک تک جمالت او را شنیده اید. </a:t>
            </a:r>
          </a:p>
          <a:p>
            <a:pPr algn="r" rtl="1"/>
            <a:r>
              <a:rPr lang="fa-IR" sz="2700" b="1" dirty="0" smtClean="0">
                <a:effectLst>
                  <a:outerShdw blurRad="53975" dist="22860" dir="5400000" algn="tl" rotWithShape="0">
                    <a:srgbClr val="000000">
                      <a:alpha val="55000"/>
                    </a:srgbClr>
                  </a:outerShdw>
                </a:effectLst>
                <a:cs typeface="B Nazanin" pitchFamily="2" charset="-78"/>
              </a:rPr>
              <a:t>در بین صحبتهای او سواالتی بپرسید که نشان دهد در مسیر صحبتهای او قرار گرفته اید. </a:t>
            </a:r>
          </a:p>
          <a:p>
            <a:pPr algn="r" rtl="1"/>
            <a:r>
              <a:rPr lang="fa-IR" sz="2700" b="1" dirty="0" smtClean="0">
                <a:effectLst>
                  <a:outerShdw blurRad="53975" dist="22860" dir="5400000" algn="tl" rotWithShape="0">
                    <a:srgbClr val="000000">
                      <a:alpha val="55000"/>
                    </a:srgbClr>
                  </a:outerShdw>
                </a:effectLst>
                <a:cs typeface="B Nazanin" pitchFamily="2" charset="-78"/>
              </a:rPr>
              <a:t>حالت نگاه، چشمها و وضعیت بدنی شما به گونه ای باشد که به فرد نشان دهد مشتاقانه در حال شنیدن و گرفتن اطالعات بیشتر هستید. </a:t>
            </a:r>
          </a:p>
          <a:p>
            <a:pPr algn="r" rtl="1"/>
            <a:r>
              <a:rPr lang="fa-IR" sz="2700" b="1" dirty="0" smtClean="0">
                <a:effectLst>
                  <a:outerShdw blurRad="53975" dist="22860" dir="5400000" algn="tl" rotWithShape="0">
                    <a:srgbClr val="000000">
                      <a:alpha val="55000"/>
                    </a:srgbClr>
                  </a:outerShdw>
                </a:effectLst>
                <a:cs typeface="B Nazanin" pitchFamily="2" charset="-78"/>
              </a:rPr>
              <a:t>هنگامی که صحبتهایش تمام شد، میتوانید بازخوردهایی به مراجع بدهید تا او بتواند الگوهای رفتاری خودش را از زاویه دید دیگری ببیند بدون اینکه مورد قضاوت واقع شده باشد.</a:t>
            </a:r>
            <a:endParaRPr lang="en-US" sz="27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202960" y="414728"/>
            <a:ext cx="9875520" cy="679554"/>
          </a:xfrm>
        </p:spPr>
        <p:txBody>
          <a:bodyPr>
            <a:normAutofit fontScale="90000"/>
          </a:bodyPr>
          <a:lstStyle/>
          <a:p>
            <a:pPr algn="ctr"/>
            <a:r>
              <a:rPr lang="fa-IR" sz="2200" dirty="0" smtClean="0"/>
              <a:t>به منظور گوش دادن فعال</a:t>
            </a:r>
            <a:br>
              <a:rPr lang="fa-IR" sz="2200" dirty="0" smtClean="0"/>
            </a:br>
            <a:r>
              <a:rPr lang="fa-IR" sz="2200" dirty="0" smtClean="0"/>
              <a:t>این کارها را انجام دهید:</a:t>
            </a:r>
            <a:r>
              <a:rPr lang="fa-IR" dirty="0" smtClean="0"/>
              <a:t/>
            </a:r>
            <a:br>
              <a:rPr lang="fa-IR" dirty="0" smtClean="0"/>
            </a:br>
            <a:endParaRPr lang="en-US" dirty="0"/>
          </a:p>
        </p:txBody>
      </p:sp>
      <p:pic>
        <p:nvPicPr>
          <p:cNvPr id="4" name="Picture 3"/>
          <p:cNvPicPr>
            <a:picLocks noChangeAspect="1" noChangeArrowheads="1"/>
          </p:cNvPicPr>
          <p:nvPr/>
        </p:nvPicPr>
        <p:blipFill>
          <a:blip r:embed="rId2"/>
          <a:srcRect/>
          <a:stretch>
            <a:fillRect/>
          </a:stretch>
        </p:blipFill>
        <p:spPr bwMode="auto">
          <a:xfrm rot="16200000">
            <a:off x="-1549999" y="2487788"/>
            <a:ext cx="5519729" cy="14668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954499"/>
            <a:ext cx="10044478" cy="3668843"/>
          </a:xfrm>
        </p:spPr>
        <p:txBody>
          <a:bodyPr>
            <a:normAutofit lnSpcReduction="10000"/>
          </a:bodyPr>
          <a:lstStyle/>
          <a:p>
            <a:pPr algn="r" rtl="1"/>
            <a:r>
              <a:rPr lang="fa-IR" sz="2900" b="1" dirty="0" smtClean="0">
                <a:effectLst>
                  <a:outerShdw blurRad="53975" dist="22860" dir="5400000" algn="tl" rotWithShape="0">
                    <a:srgbClr val="000000">
                      <a:alpha val="55000"/>
                    </a:srgbClr>
                  </a:outerShdw>
                </a:effectLst>
                <a:cs typeface="B Nazanin" pitchFamily="2" charset="-78"/>
              </a:rPr>
              <a:t>صحبت کردن در میان حرف های فرد مراجع به طوریکه فرد احساس کند جمله اش کامل نشده و بنابراین شنیده نشده است. </a:t>
            </a:r>
          </a:p>
          <a:p>
            <a:pPr marL="109728" indent="0" algn="r" rtl="1">
              <a:buNone/>
            </a:pPr>
            <a:endParaRPr lang="fa-IR" sz="2900" b="1" dirty="0" smtClean="0">
              <a:effectLst>
                <a:outerShdw blurRad="53975" dist="22860" dir="5400000" algn="tl" rotWithShape="0">
                  <a:srgbClr val="000000">
                    <a:alpha val="55000"/>
                  </a:srgbClr>
                </a:outerShdw>
              </a:effectLst>
              <a:cs typeface="B Nazanin" pitchFamily="2" charset="-78"/>
            </a:endParaRPr>
          </a:p>
          <a:p>
            <a:pPr algn="r" rtl="1"/>
            <a:r>
              <a:rPr lang="fa-IR" sz="2900" b="1" dirty="0" smtClean="0">
                <a:effectLst>
                  <a:outerShdw blurRad="53975" dist="22860" dir="5400000" algn="tl" rotWithShape="0">
                    <a:srgbClr val="000000">
                      <a:alpha val="55000"/>
                    </a:srgbClr>
                  </a:outerShdw>
                </a:effectLst>
                <a:cs typeface="B Nazanin" pitchFamily="2" charset="-78"/>
              </a:rPr>
              <a:t>نظارتی ارائه دهید که فرد احساس کند اصالا“ حرفهای اورا متوجه نشده اید. </a:t>
            </a:r>
          </a:p>
          <a:p>
            <a:pPr marL="109728" indent="0" algn="r" rtl="1">
              <a:buNone/>
            </a:pPr>
            <a:endParaRPr lang="fa-IR" sz="2900" b="1" dirty="0" smtClean="0">
              <a:effectLst>
                <a:outerShdw blurRad="53975" dist="22860" dir="5400000" algn="tl" rotWithShape="0">
                  <a:srgbClr val="000000">
                    <a:alpha val="55000"/>
                  </a:srgbClr>
                </a:outerShdw>
              </a:effectLst>
              <a:cs typeface="B Nazanin" pitchFamily="2" charset="-78"/>
            </a:endParaRPr>
          </a:p>
          <a:p>
            <a:pPr algn="r" rtl="1"/>
            <a:r>
              <a:rPr lang="fa-IR" sz="2900" b="1" dirty="0" smtClean="0">
                <a:effectLst>
                  <a:outerShdw blurRad="53975" dist="22860" dir="5400000" algn="tl" rotWithShape="0">
                    <a:srgbClr val="000000">
                      <a:alpha val="55000"/>
                    </a:srgbClr>
                  </a:outerShdw>
                </a:effectLst>
                <a:cs typeface="B Nazanin" pitchFamily="2" charset="-78"/>
              </a:rPr>
              <a:t>دیکته کردن نظرات بدون اینکه اجازه داده باشید فرد به طور کامل دلایل خود را مبنی بر رفتار ناسالم، بیان کرده باشد </a:t>
            </a:r>
          </a:p>
          <a:p>
            <a:pPr marL="109728" indent="0" algn="r" rtl="1">
              <a:buNone/>
            </a:pPr>
            <a:endParaRPr lang="fa-IR" sz="2900" b="1" dirty="0" smtClean="0">
              <a:effectLst>
                <a:outerShdw blurRad="53975" dist="22860" dir="5400000" algn="tl" rotWithShape="0">
                  <a:srgbClr val="000000">
                    <a:alpha val="55000"/>
                  </a:srgbClr>
                </a:outerShdw>
              </a:effectLst>
              <a:cs typeface="B Nazanin" pitchFamily="2" charset="-78"/>
            </a:endParaRPr>
          </a:p>
          <a:p>
            <a:pPr algn="r" rtl="1"/>
            <a:r>
              <a:rPr lang="fa-IR" sz="2900" b="1" dirty="0" smtClean="0">
                <a:effectLst>
                  <a:outerShdw blurRad="53975" dist="22860" dir="5400000" algn="tl" rotWithShape="0">
                    <a:srgbClr val="000000">
                      <a:alpha val="55000"/>
                    </a:srgbClr>
                  </a:outerShdw>
                </a:effectLst>
                <a:cs typeface="B Nazanin" pitchFamily="2" charset="-78"/>
              </a:rPr>
              <a:t>عدم برقراری تماس چشمی یا وضعیت بدنی خاصی که نشان دهنده بی حوصلگی شما باشد. </a:t>
            </a:r>
            <a:endParaRPr lang="en-US" sz="29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143000" y="609602"/>
            <a:ext cx="9875520" cy="904407"/>
          </a:xfrm>
        </p:spPr>
        <p:txBody>
          <a:bodyPr>
            <a:normAutofit fontScale="90000"/>
          </a:bodyPr>
          <a:lstStyle/>
          <a:p>
            <a:pPr algn="ctr"/>
            <a:r>
              <a:rPr lang="fa-IR" dirty="0" smtClean="0"/>
              <a:t>به منظور گوش دادن فعال</a:t>
            </a:r>
            <a:br>
              <a:rPr lang="fa-IR" dirty="0" smtClean="0"/>
            </a:br>
            <a:r>
              <a:rPr lang="fa-IR" dirty="0" smtClean="0"/>
              <a:t>این کارها را انجام ندهید:</a:t>
            </a:r>
            <a:br>
              <a:rPr lang="fa-IR" dirty="0" smtClean="0"/>
            </a:b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825" y="1609726"/>
            <a:ext cx="11763375" cy="4733144"/>
          </a:xfrm>
        </p:spPr>
        <p:txBody>
          <a:bodyPr>
            <a:normAutofit lnSpcReduction="10000"/>
          </a:bodyPr>
          <a:lstStyle/>
          <a:p>
            <a:pPr algn="r" rtl="1"/>
            <a:r>
              <a:rPr lang="fa-IR" sz="2900" b="1" dirty="0" smtClean="0">
                <a:effectLst>
                  <a:outerShdw blurRad="53975" dist="22860" dir="5400000" algn="tl" rotWithShape="0">
                    <a:srgbClr val="000000">
                      <a:alpha val="55000"/>
                    </a:srgbClr>
                  </a:outerShdw>
                </a:effectLst>
                <a:cs typeface="B Nazanin" pitchFamily="2" charset="-78"/>
              </a:rPr>
              <a:t>به شیوه های مختلف، دلایل تغییر رفتار را پر رنگ نشان دهید.</a:t>
            </a:r>
          </a:p>
          <a:p>
            <a:pPr algn="r" rtl="1"/>
            <a:r>
              <a:rPr lang="fa-IR" sz="2900" b="1" dirty="0" smtClean="0">
                <a:effectLst>
                  <a:outerShdw blurRad="53975" dist="22860" dir="5400000" algn="tl" rotWithShape="0">
                    <a:srgbClr val="000000">
                      <a:alpha val="55000"/>
                    </a:srgbClr>
                  </a:outerShdw>
                </a:effectLst>
                <a:cs typeface="B Nazanin" pitchFamily="2" charset="-78"/>
              </a:rPr>
              <a:t>مقاومت در مراجع را مدنظر داشته باشید، برای اینکه در روند مصاحبه با چنین بن بست هایی مواجه نشوید می توانید از روشهای زیر استفاده کنید:</a:t>
            </a:r>
          </a:p>
          <a:p>
            <a:pPr marL="109728" indent="0" algn="r" rtl="1">
              <a:buNone/>
            </a:pPr>
            <a:endParaRPr lang="fa-IR" sz="29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2900" b="1" dirty="0">
                <a:effectLst>
                  <a:outerShdw blurRad="53975" dist="22860" dir="5400000" algn="tl" rotWithShape="0">
                    <a:srgbClr val="000000">
                      <a:alpha val="55000"/>
                    </a:srgbClr>
                  </a:outerShdw>
                </a:effectLst>
                <a:cs typeface="B Nazanin" pitchFamily="2" charset="-78"/>
              </a:rPr>
              <a:t>1</a:t>
            </a:r>
            <a:r>
              <a:rPr lang="fa-IR" sz="2900" b="1" dirty="0" smtClean="0">
                <a:effectLst>
                  <a:outerShdw blurRad="53975" dist="22860" dir="5400000" algn="tl" rotWithShape="0">
                    <a:srgbClr val="000000">
                      <a:alpha val="55000"/>
                    </a:srgbClr>
                  </a:outerShdw>
                </a:effectLst>
                <a:cs typeface="B Nazanin" pitchFamily="2" charset="-78"/>
              </a:rPr>
              <a:t>.استفاده از عبارتهای مربوط به تمایل: مانند »من میخواهم که«، »من تمایل دارم که«، »من دوست دارم که«... و پرسیدن سواالتی با این مضمون مانند: چرا تمایل داری/نداری این کار را بکنی؟</a:t>
            </a:r>
          </a:p>
          <a:p>
            <a:pPr marL="109728" indent="0" algn="r" rtl="1">
              <a:buNone/>
            </a:pPr>
            <a:endParaRPr lang="fa-IR" sz="29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2900" b="1" dirty="0" smtClean="0">
                <a:effectLst>
                  <a:outerShdw blurRad="53975" dist="22860" dir="5400000" algn="tl" rotWithShape="0">
                    <a:srgbClr val="000000">
                      <a:alpha val="55000"/>
                    </a:srgbClr>
                  </a:outerShdw>
                </a:effectLst>
                <a:cs typeface="B Nazanin" pitchFamily="2" charset="-78"/>
              </a:rPr>
              <a:t>2 .استفاده از عبارت های مربوط به توانستن: توانایی و نقاط قوت فرد را با کلماتی مانند »امکان داشتن« و »توانستن« پر رنگ نشان دهید. سؤالاتی با این مضمون بپرسید مانند: چه چیزی یا چه کاری برای تو در این زمینه امکانپذیر است؟ ا گر تصمیم بگیری که تغییر رفتار را شروع کنی، چه توانایی هایی در خود میبینی؟</a:t>
            </a:r>
            <a:r>
              <a:rPr lang="fa-IR" dirty="0" smtClean="0"/>
              <a:t> </a:t>
            </a:r>
          </a:p>
        </p:txBody>
      </p:sp>
      <p:sp>
        <p:nvSpPr>
          <p:cNvPr id="2" name="Title 1"/>
          <p:cNvSpPr>
            <a:spLocks noGrp="1"/>
          </p:cNvSpPr>
          <p:nvPr>
            <p:ph type="title"/>
          </p:nvPr>
        </p:nvSpPr>
        <p:spPr>
          <a:xfrm>
            <a:off x="858187" y="204866"/>
            <a:ext cx="9875520" cy="889416"/>
          </a:xfrm>
        </p:spPr>
        <p:txBody>
          <a:bodyPr>
            <a:normAutofit fontScale="90000"/>
          </a:bodyPr>
          <a:lstStyle/>
          <a:p>
            <a:pPr algn="ctr"/>
            <a:r>
              <a:rPr lang="fa-IR" dirty="0" smtClean="0"/>
              <a:t>به منظور استفاده صحیح از زبان تغییر</a:t>
            </a:r>
            <a:br>
              <a:rPr lang="fa-IR" dirty="0" smtClean="0"/>
            </a:br>
            <a:r>
              <a:rPr lang="fa-IR" dirty="0" smtClean="0"/>
              <a:t>این کارها را انجام دهید: </a:t>
            </a:r>
            <a:endParaRPr lang="en-US"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59764"/>
            <a:ext cx="11906250" cy="5736236"/>
          </a:xfrm>
        </p:spPr>
        <p:txBody>
          <a:bodyPr>
            <a:normAutofit fontScale="85000" lnSpcReduction="20000"/>
          </a:bodyPr>
          <a:lstStyle/>
          <a:p>
            <a:pPr marL="109728" indent="0" algn="ctr" rtl="1">
              <a:buNone/>
            </a:pPr>
            <a:r>
              <a:rPr lang="fa-IR" dirty="0"/>
              <a:t>ا</a:t>
            </a:r>
            <a:r>
              <a:rPr lang="fa-IR" dirty="0" smtClean="0"/>
              <a:t>دامه- </a:t>
            </a:r>
            <a:r>
              <a:rPr lang="fa-IR" dirty="0"/>
              <a:t>به منظور استفاده صحیح از زبان تغییر</a:t>
            </a:r>
            <a:br>
              <a:rPr lang="fa-IR" dirty="0"/>
            </a:br>
            <a:r>
              <a:rPr lang="fa-IR" dirty="0"/>
              <a:t>این کارها را انجام دهید</a:t>
            </a:r>
            <a:r>
              <a:rPr lang="fa-IR" dirty="0" smtClean="0"/>
              <a:t>:</a:t>
            </a:r>
          </a:p>
          <a:p>
            <a:pPr marL="109728" indent="0" algn="ctr" rtl="1">
              <a:buNone/>
            </a:pPr>
            <a:r>
              <a:rPr lang="fa-IR" sz="3400" b="1" dirty="0" smtClean="0">
                <a:effectLst>
                  <a:outerShdw blurRad="53975" dist="22860" dir="5400000" algn="tl" rotWithShape="0">
                    <a:srgbClr val="000000">
                      <a:alpha val="55000"/>
                    </a:srgbClr>
                  </a:outerShdw>
                </a:effectLst>
                <a:cs typeface="B Nazanin" pitchFamily="2" charset="-78"/>
              </a:rPr>
              <a:t>4.استفاده از عبارتهای مربوط به منطق: سوق دادن پاسخ های فرد به سمتی که فرد از عبارت هایی مانند »چرا که«، »زیرا«، »چون که« استفاده کند. مثال از فرد بپرسید: خب... فرض کن روند تغییر رفتارت را شروع کردی.. چه فایده هایی در آن هست؟ یا فرض کن به همین منوال ادامه دهی.. چه ضررهایی در آن هست؟ یا چرا میخواهی این کار را بکنی/ نکنی؟ </a:t>
            </a:r>
          </a:p>
          <a:p>
            <a:pPr marL="109728" indent="0" algn="ctr" rtl="1">
              <a:buNone/>
            </a:pPr>
            <a:endParaRPr lang="fa-IR" sz="34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3400" b="1" dirty="0" smtClean="0">
                <a:effectLst>
                  <a:outerShdw blurRad="53975" dist="22860" dir="5400000" algn="tl" rotWithShape="0">
                    <a:srgbClr val="000000">
                      <a:alpha val="55000"/>
                    </a:srgbClr>
                  </a:outerShdw>
                </a:effectLst>
                <a:cs typeface="B Nazanin" pitchFamily="2" charset="-78"/>
              </a:rPr>
              <a:t>5.استفاده از فعلهای مربوط به » نیاز داشتن «: این فعلها اهمیت و برجسته بودن موضوع را نشان میدهند. پرسیدن سواالتی مانند: به چه میزان این موضوع برای تو اهمیت دارد؟ یا به چه میزان به این موضوع نیاز داری؟</a:t>
            </a:r>
          </a:p>
          <a:p>
            <a:pPr marL="109728" indent="0" algn="r" rtl="1">
              <a:buNone/>
            </a:pPr>
            <a:endParaRPr lang="fa-IR" sz="34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3400" b="1" dirty="0" smtClean="0">
                <a:effectLst>
                  <a:outerShdw blurRad="53975" dist="22860" dir="5400000" algn="tl" rotWithShape="0">
                    <a:srgbClr val="000000">
                      <a:alpha val="55000"/>
                    </a:srgbClr>
                  </a:outerShdw>
                </a:effectLst>
                <a:cs typeface="B Nazanin" pitchFamily="2" charset="-78"/>
              </a:rPr>
              <a:t>6.استفاده از عبارت های مربوط به »نیت«: پرسیدن سؤالاتی که نیت و هدف فرد مراجع را برانگیزاند مانند: از تغییر رفتار/عدم تغییر رفتار چه هدف یا نیتی داری؟</a:t>
            </a:r>
          </a:p>
          <a:p>
            <a:pPr marL="109728" indent="0" algn="r" rtl="1">
              <a:buNone/>
            </a:pPr>
            <a:endParaRPr lang="fa-IR" sz="34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3400" b="1" dirty="0" smtClean="0">
                <a:effectLst>
                  <a:outerShdw blurRad="53975" dist="22860" dir="5400000" algn="tl" rotWithShape="0">
                    <a:srgbClr val="000000">
                      <a:alpha val="55000"/>
                    </a:srgbClr>
                  </a:outerShdw>
                </a:effectLst>
                <a:cs typeface="B Nazanin" pitchFamily="2" charset="-78"/>
              </a:rPr>
              <a:t>7.از خود فرد بخواهید ضررها و منافع تغییر رفتار یا عدم تغییر رفتار را بگوید و در مورد هر کدام آزادانه صحبت کند. در مواقع لزوم از خود فرد بخواهید برای موانع موجود چاره ای بیاندیشد. با او همفکری کنید و چیزی را دیکته نکنید. </a:t>
            </a:r>
            <a:endParaRPr lang="en-US" sz="3400" b="1" dirty="0" smtClean="0">
              <a:effectLst>
                <a:outerShdw blurRad="53975" dist="22860" dir="5400000" algn="tl" rotWithShape="0">
                  <a:srgbClr val="000000">
                    <a:alpha val="55000"/>
                  </a:srgbClr>
                </a:outerShdw>
              </a:effectLst>
              <a:cs typeface="B Nazanin" pitchFamily="2" charset="-78"/>
            </a:endParaRPr>
          </a:p>
          <a:p>
            <a:endParaRPr lang="en-US" dirty="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7226" y="1299274"/>
            <a:ext cx="11094416" cy="4733144"/>
          </a:xfrm>
        </p:spPr>
        <p:txBody>
          <a:bodyPr>
            <a:normAutofit/>
          </a:bodyPr>
          <a:lstStyle/>
          <a:p>
            <a:pPr algn="r" rtl="1"/>
            <a:r>
              <a:rPr lang="fa-IR" sz="3100" b="1" dirty="0" smtClean="0">
                <a:effectLst>
                  <a:outerShdw blurRad="53975" dist="22860" dir="5400000" algn="tl" rotWithShape="0">
                    <a:srgbClr val="000000">
                      <a:alpha val="55000"/>
                    </a:srgbClr>
                  </a:outerShdw>
                </a:effectLst>
                <a:cs typeface="B Nazanin" pitchFamily="2" charset="-78"/>
              </a:rPr>
              <a:t>خود را برای دریافت دیدگاهها و نقطه نظرات فرد در خصوص تغییر رفتار مشتاق نشان دهید. </a:t>
            </a:r>
          </a:p>
          <a:p>
            <a:pPr algn="r" rtl="1"/>
            <a:r>
              <a:rPr lang="fa-IR" sz="3100" b="1" dirty="0" smtClean="0">
                <a:effectLst>
                  <a:outerShdw blurRad="53975" dist="22860" dir="5400000" algn="tl" rotWithShape="0">
                    <a:srgbClr val="000000">
                      <a:alpha val="55000"/>
                    </a:srgbClr>
                  </a:outerShdw>
                </a:effectLst>
                <a:cs typeface="B Nazanin" pitchFamily="2" charset="-78"/>
              </a:rPr>
              <a:t>با حالات و رفتار و گفتار خود به مراجع نشان دهید که منظور او را دریافت کرده اید. </a:t>
            </a:r>
          </a:p>
          <a:p>
            <a:pPr algn="r" rtl="1"/>
            <a:r>
              <a:rPr lang="fa-IR" sz="3100" b="1" dirty="0" smtClean="0">
                <a:effectLst>
                  <a:outerShdw blurRad="53975" dist="22860" dir="5400000" algn="tl" rotWithShape="0">
                    <a:srgbClr val="000000">
                      <a:alpha val="55000"/>
                    </a:srgbClr>
                  </a:outerShdw>
                </a:effectLst>
                <a:cs typeface="B Nazanin" pitchFamily="2" charset="-78"/>
              </a:rPr>
              <a:t>برای درک بهتر همدلی، قبل از هر جلسه به تجارب خود در این حوزه با افراد دیگر فکر کنید. در مورد فردی در زندگی خود فکر کنید که شنونده، مشاور، هدایت کننده و دوست خوبی برای شماست. احتمال اینکه این فرد شما را درک کند و شما را با تمام نقاط قوت و ضعف، بپذیرد، بالاست.</a:t>
            </a:r>
          </a:p>
          <a:p>
            <a:pPr algn="r" rtl="1"/>
            <a:r>
              <a:rPr lang="fa-IR" sz="3100" b="1" dirty="0" smtClean="0">
                <a:effectLst>
                  <a:outerShdw blurRad="53975" dist="22860" dir="5400000" algn="tl" rotWithShape="0">
                    <a:srgbClr val="000000">
                      <a:alpha val="55000"/>
                    </a:srgbClr>
                  </a:outerShdw>
                </a:effectLst>
                <a:cs typeface="B Nazanin" pitchFamily="2" charset="-78"/>
              </a:rPr>
              <a:t> تمام جوانب موقعیت مراجع را درک کنید، یعنی هم مقاومت های فرد مراجعه کننده در برابر تغییر رفتار و هم تصمیم های فرد که در جهت تغییر رفتار هستند را بفهمید. </a:t>
            </a:r>
          </a:p>
          <a:p>
            <a:pPr algn="r" rtl="1"/>
            <a:r>
              <a:rPr lang="fa-IR" sz="3100" b="1" dirty="0" smtClean="0">
                <a:effectLst>
                  <a:outerShdw blurRad="53975" dist="22860" dir="5400000" algn="tl" rotWithShape="0">
                    <a:srgbClr val="000000">
                      <a:alpha val="55000"/>
                    </a:srgbClr>
                  </a:outerShdw>
                </a:effectLst>
                <a:cs typeface="B Nazanin" pitchFamily="2" charset="-78"/>
              </a:rPr>
              <a:t>تا حد امکان شرایط فرد را درک کنید، هر چند برایتان سخت باشد: فهمیدن و نشان دادن این فهم به فرد مراجعه کننده از نکات طلایی همدلی میباشد</a:t>
            </a:r>
            <a:r>
              <a:rPr lang="fa-IR" dirty="0" smtClean="0"/>
              <a:t>.</a:t>
            </a:r>
            <a:endParaRPr lang="en-US" dirty="0"/>
          </a:p>
        </p:txBody>
      </p:sp>
      <p:sp>
        <p:nvSpPr>
          <p:cNvPr id="2" name="Title 1"/>
          <p:cNvSpPr>
            <a:spLocks noGrp="1"/>
          </p:cNvSpPr>
          <p:nvPr>
            <p:ph type="title"/>
          </p:nvPr>
        </p:nvSpPr>
        <p:spPr>
          <a:xfrm>
            <a:off x="1190474" y="-87598"/>
            <a:ext cx="9875520" cy="1356360"/>
          </a:xfrm>
        </p:spPr>
        <p:txBody>
          <a:bodyPr>
            <a:normAutofit/>
          </a:bodyPr>
          <a:lstStyle/>
          <a:p>
            <a:pPr algn="ctr"/>
            <a:r>
              <a:rPr lang="fa-IR" dirty="0" smtClean="0"/>
              <a:t>به منظور همدلی صحیح این کارها را انجام دهید:</a:t>
            </a:r>
            <a:endParaRPr lang="en-US"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76629"/>
            <a:ext cx="10972800" cy="4525963"/>
          </a:xfrm>
        </p:spPr>
        <p:txBody>
          <a:bodyPr/>
          <a:lstStyle/>
          <a:p>
            <a:pPr algn="r" rtl="1">
              <a:lnSpc>
                <a:spcPct val="80000"/>
              </a:lnSpc>
            </a:pPr>
            <a:r>
              <a:rPr lang="fa-IR" sz="2600" b="1" dirty="0" smtClean="0">
                <a:effectLst>
                  <a:outerShdw blurRad="53975" dist="22860" dir="5400000" algn="tl" rotWithShape="0">
                    <a:srgbClr val="000000">
                      <a:alpha val="55000"/>
                    </a:srgbClr>
                  </a:outerShdw>
                </a:effectLst>
                <a:cs typeface="B Nazanin" pitchFamily="2" charset="-78"/>
              </a:rPr>
              <a:t>اشتباه گرفتن همدلی با بیان و ابراز مهربانی، موافقت کردن، پذیرش و یا ایجاد نگرانی برای بیمار </a:t>
            </a:r>
          </a:p>
          <a:p>
            <a:pPr marL="109728" indent="0" algn="r" rtl="1">
              <a:lnSpc>
                <a:spcPct val="8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600" b="1" dirty="0" smtClean="0">
                <a:effectLst>
                  <a:outerShdw blurRad="53975" dist="22860" dir="5400000" algn="tl" rotWithShape="0">
                    <a:srgbClr val="000000">
                      <a:alpha val="55000"/>
                    </a:srgbClr>
                  </a:outerShdw>
                </a:effectLst>
                <a:cs typeface="B Nazanin" pitchFamily="2" charset="-78"/>
              </a:rPr>
              <a:t>دلسوزی کردن و به کار بردن عباراتی مانند ”آخی، الهی“ و ” من هم همین مشکل را دارم“ </a:t>
            </a:r>
          </a:p>
          <a:p>
            <a:pPr marL="109728" indent="0" algn="r" rtl="1">
              <a:lnSpc>
                <a:spcPct val="8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80000"/>
              </a:lnSpc>
            </a:pPr>
            <a:r>
              <a:rPr lang="fa-IR" sz="2600" b="1" dirty="0" smtClean="0">
                <a:effectLst>
                  <a:outerShdw blurRad="53975" dist="22860" dir="5400000" algn="tl" rotWithShape="0">
                    <a:srgbClr val="000000">
                      <a:alpha val="55000"/>
                    </a:srgbClr>
                  </a:outerShdw>
                </a:effectLst>
                <a:cs typeface="B Nazanin" pitchFamily="2" charset="-78"/>
              </a:rPr>
              <a:t>به کار بردن لبخند ها، کلمات مهرآمیز و یا ژست های همدالنه به جای استفاده صحیح از قوه شنیدن و مهارتهای ارتباطی کارآمد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t>به منظور همدلی صحیح این کارها را انجام ندهید</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تغییر رفتار روند دشواری است.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بخش مهمی از این دشواری به این علت است که ارتباطات متقابل و رو در روی شما با فرد مراجع محدود می باشد.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در این جلسات و اوقات محدود، نمی توان به همه موانع موجودی که سر راه فرد قرار دارند رسیدگی کرد.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از آن جایی که پایداری در روند تغییر رفتار یکی از نکات کلیدی در این امر میباشد،لازم است تا اصول تغییر رفتار، در خار ج از جلسات و توسط خود فرد نیز رعایت شوند.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بنابراین آموزش خودنظارتی و تکنیک حل مساله به افراد مراجع یک استراتژی کارآمد است</a:t>
            </a:r>
            <a:r>
              <a:rPr lang="fa-IR" dirty="0" smtClean="0"/>
              <a:t>.</a:t>
            </a:r>
            <a:endParaRPr lang="en-US" dirty="0"/>
          </a:p>
        </p:txBody>
      </p:sp>
      <p:sp>
        <p:nvSpPr>
          <p:cNvPr id="2" name="Title 1"/>
          <p:cNvSpPr>
            <a:spLocks noGrp="1"/>
          </p:cNvSpPr>
          <p:nvPr>
            <p:ph type="title"/>
          </p:nvPr>
        </p:nvSpPr>
        <p:spPr/>
        <p:txBody>
          <a:bodyPr/>
          <a:lstStyle/>
          <a:p>
            <a:pPr algn="ctr"/>
            <a:r>
              <a:rPr lang="fa-IR" dirty="0" smtClean="0"/>
              <a:t>2 .خود نظارتی و حل مساله</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833754"/>
            <a:ext cx="10972800" cy="4525963"/>
          </a:xfrm>
        </p:spPr>
        <p:txBody>
          <a:bodyPr>
            <a:normAutofit/>
          </a:bodyPr>
          <a:lstStyle/>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در ابتدا، تفاوت های فردی و شخصیتی و تفاوت در اهداف، نیات و میزان دانش هر فرد را در نظر بگیرید.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این نکته را همواره مدنظر قرار دهید که هدف شما به عنوان مشاور آن است که به بهترین و بیشترین میزان فرد را در مسیر تغییر رفتار سلامت به سمت جلو هدایت کنید. </a:t>
            </a:r>
          </a:p>
          <a:p>
            <a:pPr marL="109728" indent="0" algn="r" rtl="1">
              <a:lnSpc>
                <a:spcPct val="90000"/>
              </a:lnSpc>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lnSpc>
                <a:spcPct val="90000"/>
              </a:lnSpc>
            </a:pPr>
            <a:r>
              <a:rPr lang="fa-IR" sz="2600" b="1" dirty="0" smtClean="0">
                <a:effectLst>
                  <a:outerShdw blurRad="53975" dist="22860" dir="5400000" algn="tl" rotWithShape="0">
                    <a:srgbClr val="000000">
                      <a:alpha val="55000"/>
                    </a:srgbClr>
                  </a:outerShdw>
                </a:effectLst>
                <a:cs typeface="B Nazanin" pitchFamily="2" charset="-78"/>
              </a:rPr>
              <a:t>برای تکنیک خود نظارتی، به فرد مراجع آموزش دهید که رفتارهایی را که چه مستقیم و چه غیر مستقیم با رفتار سلامت مورد نظر مرتبط هستند در خود شناسایی کند.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pPr algn="ctr" rtl="1"/>
            <a:r>
              <a:rPr lang="fa-IR" dirty="0" smtClean="0"/>
              <a:t>برای خود نظارتی کارآمد این کارها را انجام دهید:</a:t>
            </a: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به وی آموزش دهید که مشاهده رفتار خود صرفا به معنای این است که خود را به عنوان ناظر سوم شخصی تصور کند که بدون هیچ تحلیل و قضاوتی رفتار خود را به سادگی میبیند و مشاهده میکند.</a:t>
            </a:r>
          </a:p>
          <a:p>
            <a:pPr algn="r" rtl="1"/>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سپس از وی بخواهید رفتارهای مشاهده شده را ثبت کند. چه رفتارهایی که در جهت تغییر رفتار، موفقیت آمیز بوده اند و چه رفتارهایی که روند تغییر رفتار را منحرف کرده اند.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به فرد آموزش دهید که حتی ا گر چندین مرتبه برنامه تغییر رفتار خود را زیر پا گذاشت، آن را شکست تلقی نکند و صرفا هر بار خود را به عنوان شخص سوم ناظر بر رفتارهای خود تصور کند و رفتارهایش را مشاهده کند.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r>
              <a:rPr lang="fa-IR" dirty="0" smtClean="0"/>
              <a:t>برای خود نظارتی کارآمد این کارها را انجام دهید</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626" y="1244186"/>
            <a:ext cx="10897849" cy="4167265"/>
          </a:xfrm>
        </p:spPr>
        <p:txBody>
          <a:bodyPr>
            <a:norm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به وی آموزش دهید که نتیجه این مشاهده را در دفترچه ای که مختص این کار است، یادداشت کند. به عبارتی بعد از هر مشاهده ممکن است فرد بینش جدیدی نسبت به رفتار خود کسب کند. از او بخواهید این بینشها را یادداشت کند و در جلسه بعدی با شما به اشترا ک بگذارد. </a:t>
            </a:r>
          </a:p>
          <a:p>
            <a:pPr marL="109728" indent="0" algn="just"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برای سهولت بیشتر، به فرد آموزش دهید که برای خود چک لیست ساده ای متشکل از دو الی سه سوال بله-خیر تهیه کند و در انتهای هر روز کتبا عمل خود نظارتی را نیز انجام دهد. برای مثال سؤالات می توانند مانند سؤالات زیر باشند: ”آیا امروز بر رژیم غذایی خود پایبند بودم؟“ ”آیا توانستم خود را به عنوان شخص سوم ناظر بر رفتارهایم تصور کنم؟« »آیا دلیل پایبندی/عدم پایبندی به رژیم غذایی خود را میتوانم حدس بزنم؟</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157991" y="254835"/>
            <a:ext cx="9875520" cy="914399"/>
          </a:xfrm>
        </p:spPr>
        <p:txBody>
          <a:bodyPr>
            <a:normAutofit/>
          </a:bodyPr>
          <a:lstStyle/>
          <a:p>
            <a:pPr algn="ctr"/>
            <a:r>
              <a:rPr lang="fa-IR" dirty="0" smtClean="0"/>
              <a:t>برای خود نظارتی کارآمد این کارها را انجام دهید(ادامه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400" b="1" dirty="0" smtClean="0">
                <a:cs typeface="B Nazanin" pitchFamily="2" charset="-78"/>
              </a:rPr>
              <a:t>تعریف </a:t>
            </a:r>
            <a:r>
              <a:rPr lang="en-US" sz="2400" b="1" dirty="0">
                <a:cs typeface="B Nazanin" pitchFamily="2" charset="-78"/>
              </a:rPr>
              <a:t>WHO </a:t>
            </a:r>
            <a:endParaRPr lang="fa-IR" sz="2400" b="1" dirty="0" smtClean="0">
              <a:cs typeface="B Nazanin" pitchFamily="2" charset="-78"/>
            </a:endParaRPr>
          </a:p>
          <a:p>
            <a:pPr algn="r" rtl="1">
              <a:buNone/>
            </a:pPr>
            <a:endParaRPr lang="en-US" sz="2400" b="1" dirty="0">
              <a:cs typeface="B Nazanin" pitchFamily="2" charset="-78"/>
            </a:endParaRPr>
          </a:p>
          <a:p>
            <a:pPr algn="r" rtl="1">
              <a:lnSpc>
                <a:spcPct val="150000"/>
              </a:lnSpc>
            </a:pPr>
            <a:r>
              <a:rPr lang="fa-IR" sz="2400" b="1" dirty="0">
                <a:cs typeface="B Nazanin" pitchFamily="2" charset="-78"/>
              </a:rPr>
              <a:t>سبک زندگی سالم راهی است برای زندگی سالم یا تامین، حفظ و ارتقای </a:t>
            </a:r>
            <a:r>
              <a:rPr lang="fa-IR" sz="2400" b="1" dirty="0" smtClean="0">
                <a:cs typeface="B Nazanin" pitchFamily="2" charset="-78"/>
              </a:rPr>
              <a:t>سلامتی </a:t>
            </a:r>
            <a:r>
              <a:rPr lang="fa-IR" sz="2400" b="1" dirty="0">
                <a:cs typeface="B Nazanin" pitchFamily="2" charset="-78"/>
              </a:rPr>
              <a:t>بر اساس ا لگوهای قابل تعریف رفتار که در تعامل بین ویژ گیهای فردی، روابط اجتماعی و شرایط محیطی زندگی تعیین </a:t>
            </a:r>
            <a:r>
              <a:rPr lang="fa-IR" sz="2400" b="1" dirty="0" smtClean="0">
                <a:cs typeface="B Nazanin" pitchFamily="2" charset="-78"/>
              </a:rPr>
              <a:t>می شود</a:t>
            </a:r>
            <a:r>
              <a:rPr lang="fa-IR" sz="2400" b="1" dirty="0">
                <a:cs typeface="B Nazanin" pitchFamily="2" charset="-78"/>
              </a:rPr>
              <a:t>.</a:t>
            </a:r>
            <a:endParaRPr lang="en-US" sz="2400" b="1" dirty="0">
              <a:cs typeface="B Nazanin" pitchFamily="2" charset="-78"/>
            </a:endParaRPr>
          </a:p>
        </p:txBody>
      </p:sp>
      <p:sp>
        <p:nvSpPr>
          <p:cNvPr id="2" name="Title 1"/>
          <p:cNvSpPr>
            <a:spLocks noGrp="1"/>
          </p:cNvSpPr>
          <p:nvPr>
            <p:ph type="title"/>
          </p:nvPr>
        </p:nvSpPr>
        <p:spPr/>
        <p:txBody>
          <a:bodyPr/>
          <a:lstStyle/>
          <a:p>
            <a:pPr algn="ctr"/>
            <a:r>
              <a:rPr lang="fa-IR" dirty="0"/>
              <a:t>شیوه زندگی سالم</a:t>
            </a:r>
            <a:endParaRPr lang="en-US" dirty="0"/>
          </a:p>
        </p:txBody>
      </p:sp>
    </p:spTree>
    <p:extLst>
      <p:ext uri="{BB962C8B-B14F-4D97-AF65-F5344CB8AC3E}">
        <p14:creationId xmlns:p14="http://schemas.microsoft.com/office/powerpoint/2010/main" val="7091828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  طوری با مراجع برخورد نکنید تا دچار اشتباهات و مشکالت زیر شود: </a:t>
            </a:r>
            <a:endParaRPr lang="fa-IR" sz="2600" b="1" dirty="0">
              <a:effectLst>
                <a:outerShdw blurRad="53975" dist="22860" dir="5400000" algn="tl" rotWithShape="0">
                  <a:srgbClr val="000000">
                    <a:alpha val="55000"/>
                  </a:srgbClr>
                </a:outerShdw>
              </a:effectLst>
              <a:cs typeface="B Nazanin" pitchFamily="2" charset="-78"/>
            </a:endParaRPr>
          </a:p>
          <a:p>
            <a:pPr algn="r" rtl="1"/>
            <a:endParaRPr lang="fa-IR" sz="2600" b="1" dirty="0" smtClean="0">
              <a:effectLst>
                <a:outerShdw blurRad="53975" dist="22860" dir="5400000" algn="tl" rotWithShape="0">
                  <a:srgbClr val="000000">
                    <a:alpha val="55000"/>
                  </a:srgbClr>
                </a:outerShdw>
              </a:effectLst>
              <a:cs typeface="B Nazanin" pitchFamily="2" charset="-78"/>
            </a:endParaRPr>
          </a:p>
          <a:p>
            <a:pPr algn="r" rtl="1">
              <a:buFont typeface="Wingdings" panose="05000000000000000000" pitchFamily="2" charset="2"/>
              <a:buChar char="Ø"/>
            </a:pPr>
            <a:r>
              <a:rPr lang="fa-IR" sz="2600" b="1" dirty="0" smtClean="0">
                <a:effectLst>
                  <a:outerShdw blurRad="53975" dist="22860" dir="5400000" algn="tl" rotWithShape="0">
                    <a:srgbClr val="000000">
                      <a:alpha val="55000"/>
                    </a:srgbClr>
                  </a:outerShdw>
                </a:effectLst>
                <a:cs typeface="B Nazanin" pitchFamily="2" charset="-78"/>
              </a:rPr>
              <a:t>احساس قربانی بودن و دیگران و شرایط را مسئول اشتباهات خود دانستن ِ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Font typeface="Wingdings" panose="05000000000000000000" pitchFamily="2" charset="2"/>
              <a:buChar char="Ø"/>
            </a:pPr>
            <a:r>
              <a:rPr lang="fa-IR" sz="2600" b="1" dirty="0" smtClean="0">
                <a:effectLst>
                  <a:outerShdw blurRad="53975" dist="22860" dir="5400000" algn="tl" rotWithShape="0">
                    <a:srgbClr val="000000">
                      <a:alpha val="55000"/>
                    </a:srgbClr>
                  </a:outerShdw>
                </a:effectLst>
                <a:cs typeface="B Nazanin" pitchFamily="2" charset="-78"/>
              </a:rPr>
              <a:t>سرزنش خود به جای ناظر بودن خالی از هر گونه قضاوت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Font typeface="Wingdings" panose="05000000000000000000" pitchFamily="2" charset="2"/>
              <a:buChar char="Ø"/>
            </a:pPr>
            <a:r>
              <a:rPr lang="fa-IR" sz="2600" b="1" dirty="0" smtClean="0">
                <a:effectLst>
                  <a:outerShdw blurRad="53975" dist="22860" dir="5400000" algn="tl" rotWithShape="0">
                    <a:srgbClr val="000000">
                      <a:alpha val="55000"/>
                    </a:srgbClr>
                  </a:outerShdw>
                </a:effectLst>
                <a:cs typeface="B Nazanin" pitchFamily="2" charset="-78"/>
              </a:rPr>
              <a:t>ایجاد احساس گناه هنگام رعایت نکردن برنامه تغییر رفتار</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Font typeface="Wingdings" panose="05000000000000000000" pitchFamily="2" charset="2"/>
              <a:buChar char="Ø"/>
            </a:pPr>
            <a:r>
              <a:rPr lang="fa-IR" sz="2600" b="1" dirty="0" smtClean="0">
                <a:effectLst>
                  <a:outerShdw blurRad="53975" dist="22860" dir="5400000" algn="tl" rotWithShape="0">
                    <a:srgbClr val="000000">
                      <a:alpha val="55000"/>
                    </a:srgbClr>
                  </a:outerShdw>
                </a:effectLst>
                <a:cs typeface="B Nazanin" pitchFamily="2" charset="-78"/>
              </a:rPr>
              <a:t> القاء ناامیدی از خود و تصمیم به ترک برنامه تغییر رفتار بعد از هر شکست و ناظر بودن بر شکست</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t>برای خود نظارتی کارآمد این کارها را انجام ندهید</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033779"/>
            <a:ext cx="10972800" cy="4525963"/>
          </a:xfrm>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از فرد بخواهید تمامی موانعی را که بر سر راه تغییر رفتار ناسالم خود احساس میکند در دفترچه ای یادداشت کند (موانع شخصی، محیطی و اجتماعی).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سپس از وی بخواهید برای هر مانع یا مشکل موجود، راه حل های ممکن برای برطرف کردن مانع موجود را تصور کند و آنها را یادداشت کند. هر چند ساده و بدیهی باشند.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 گر بیش از یک راه حل وجود دارد، آنها را به ترتیب امکان پذیر بودن و کارآمد بودن اولویت بندی کند.</a:t>
            </a:r>
            <a:r>
              <a:rPr lang="fa-IR" dirty="0" smtClean="0"/>
              <a:t> </a:t>
            </a:r>
            <a:endParaRPr lang="en-US" dirty="0"/>
          </a:p>
        </p:txBody>
      </p:sp>
      <p:sp>
        <p:nvSpPr>
          <p:cNvPr id="2" name="Title 1"/>
          <p:cNvSpPr>
            <a:spLocks noGrp="1"/>
          </p:cNvSpPr>
          <p:nvPr>
            <p:ph type="title"/>
          </p:nvPr>
        </p:nvSpPr>
        <p:spPr/>
        <p:txBody>
          <a:bodyPr>
            <a:normAutofit/>
          </a:bodyPr>
          <a:lstStyle/>
          <a:p>
            <a:pPr algn="ctr"/>
            <a:r>
              <a:rPr lang="fa-IR" dirty="0" smtClean="0"/>
              <a:t>به منظور حل مساله کارآمد این کارها را انجام دهید:</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b="1" dirty="0" smtClean="0">
                <a:effectLst>
                  <a:outerShdw blurRad="53975" dist="22860" dir="5400000" algn="tl" rotWithShape="0">
                    <a:srgbClr val="000000">
                      <a:alpha val="55000"/>
                    </a:srgbClr>
                  </a:outerShdw>
                </a:effectLst>
                <a:cs typeface="B Nazanin" pitchFamily="2" charset="-78"/>
              </a:rPr>
              <a:t>به وی آموزش دهید که ا گر برای مشکل یا مانعی هیچ راه حلی به نظرش نیامد، به این موضوع فکر کند که چطور می تواند با پذیرش این مانع، به عنوان چیزی که صرفا ”هست“، آن را دور بزند و خود را در مسیر تغییر رفتار پایدار، نگه دارد.</a:t>
            </a:r>
          </a:p>
          <a:p>
            <a:pPr algn="r" rtl="1"/>
            <a:endParaRPr lang="fa-IR" b="1" dirty="0" smtClean="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 بر اساس راه حل های موجود، به فرد تکنیک اگر- آنگاه را برای هر مانع یا مشکل آموزش دهید. ا گر (مشکل شماره یک پیش آمد)، آنگاه (راه حل شماره یک را انجام میدهم). </a:t>
            </a:r>
          </a:p>
          <a:p>
            <a:pPr algn="r" rtl="1"/>
            <a:endParaRPr lang="fa-IR" b="1" dirty="0" smtClean="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همه موارد را در دفترچه ای یادداشت کند و همیشه همراه خود داشته باشد تا بتواند در مواقع استرس بتواند دست نوشته ها و راه حل های خود را مرور کند.</a:t>
            </a:r>
            <a:r>
              <a:rPr lang="fa-IR" dirty="0" smtClean="0"/>
              <a:t> </a:t>
            </a:r>
            <a:endParaRPr lang="en-US" dirty="0"/>
          </a:p>
        </p:txBody>
      </p:sp>
      <p:sp>
        <p:nvSpPr>
          <p:cNvPr id="2" name="Title 1"/>
          <p:cNvSpPr>
            <a:spLocks noGrp="1"/>
          </p:cNvSpPr>
          <p:nvPr>
            <p:ph type="title"/>
          </p:nvPr>
        </p:nvSpPr>
        <p:spPr/>
        <p:txBody>
          <a:bodyPr>
            <a:normAutofit/>
          </a:bodyPr>
          <a:lstStyle/>
          <a:p>
            <a:r>
              <a:rPr lang="fa-IR" dirty="0" smtClean="0"/>
              <a:t>به منظور حل مساله کارآمد این کارها را انجام دهید</a:t>
            </a:r>
            <a:r>
              <a:rPr lang="fa-IR" dirty="0" smtClean="0">
                <a:sym typeface="Wingdings" pitchFamily="2" charset="2"/>
              </a:rPr>
              <a:t>(ادامه )</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109728" indent="0" algn="r" rtl="1">
              <a:buNone/>
            </a:pPr>
            <a:r>
              <a:rPr lang="fa-IR" b="1" dirty="0" smtClean="0">
                <a:effectLst>
                  <a:outerShdw blurRad="53975" dist="22860" dir="5400000" algn="tl" rotWithShape="0">
                    <a:srgbClr val="000000">
                      <a:alpha val="55000"/>
                    </a:srgbClr>
                  </a:outerShdw>
                </a:effectLst>
                <a:cs typeface="B Nazanin" pitchFamily="2" charset="-78"/>
              </a:rPr>
              <a:t>        به مراجع تا کید کنید از موارد زیردوری گزیند: </a:t>
            </a:r>
          </a:p>
          <a:p>
            <a:pPr marL="109728" indent="0" algn="r" rtl="1">
              <a:buNone/>
            </a:pPr>
            <a:endParaRPr lang="fa-IR" b="1" dirty="0" smtClean="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نوشتن راه حل های تخیلی و دور از ذهن که در عمل امکانپذیر نیستند. </a:t>
            </a:r>
          </a:p>
          <a:p>
            <a:pPr marL="109728" indent="0" algn="r" rtl="1">
              <a:buNone/>
            </a:pPr>
            <a:endParaRPr lang="fa-IR" b="1" dirty="0" smtClean="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نوشتن راه حل هایی که بارها امتحان شده اند و شکست خورده اند. </a:t>
            </a:r>
          </a:p>
          <a:p>
            <a:pPr marL="109728" indent="0" algn="r" rtl="1">
              <a:buNone/>
            </a:pPr>
            <a:endParaRPr lang="fa-IR" b="1" dirty="0" smtClean="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نوشتن راه حل های بزرگ و بلند مدت که عملی شدن آنها نیاز به زمان طولانی دارد. </a:t>
            </a:r>
          </a:p>
          <a:p>
            <a:pPr algn="r" rtl="1"/>
            <a:endParaRPr lang="fa-IR" b="1" dirty="0">
              <a:effectLst>
                <a:outerShdw blurRad="53975" dist="22860" dir="5400000" algn="tl" rotWithShape="0">
                  <a:srgbClr val="000000">
                    <a:alpha val="55000"/>
                  </a:srgbClr>
                </a:outerShdw>
              </a:effectLst>
              <a:cs typeface="B Nazanin" pitchFamily="2" charset="-78"/>
            </a:endParaRPr>
          </a:p>
          <a:p>
            <a:pPr algn="r" rtl="1"/>
            <a:r>
              <a:rPr lang="fa-IR" b="1" dirty="0" smtClean="0">
                <a:effectLst>
                  <a:outerShdw blurRad="53975" dist="22860" dir="5400000" algn="tl" rotWithShape="0">
                    <a:srgbClr val="000000">
                      <a:alpha val="55000"/>
                    </a:srgbClr>
                  </a:outerShdw>
                </a:effectLst>
                <a:cs typeface="B Nazanin" pitchFamily="2" charset="-78"/>
              </a:rPr>
              <a:t>تسلیم در برابر مشکل موجود و ایستادن در پشت آن</a:t>
            </a:r>
            <a:endParaRPr lang="en-US"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pPr algn="ctr"/>
            <a:r>
              <a:rPr lang="fa-IR" dirty="0" smtClean="0"/>
              <a:t>به منظور حل مساله کارآمد این کارها را انجام ندهید</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400" b="1" dirty="0" smtClean="0">
                <a:cs typeface="B Nazanin" pitchFamily="2" charset="-78"/>
              </a:rPr>
              <a:t>شیوه </a:t>
            </a:r>
            <a:r>
              <a:rPr lang="fa-IR" sz="2400" b="1" dirty="0">
                <a:cs typeface="B Nazanin" pitchFamily="2" charset="-78"/>
              </a:rPr>
              <a:t>زندگی </a:t>
            </a:r>
            <a:r>
              <a:rPr lang="fa-IR" sz="2400" b="1" dirty="0" smtClean="0">
                <a:cs typeface="B Nazanin" pitchFamily="2" charset="-78"/>
              </a:rPr>
              <a:t>سالم </a:t>
            </a:r>
            <a:r>
              <a:rPr lang="fa-IR" sz="2400" b="1" dirty="0">
                <a:cs typeface="B Nazanin" pitchFamily="2" charset="-78"/>
              </a:rPr>
              <a:t>یک پدیده چند وجهی و منبعی ارزشمند برای کاهش بروز و تاثیر </a:t>
            </a:r>
            <a:r>
              <a:rPr lang="fa-IR" sz="2400" b="1" dirty="0" smtClean="0">
                <a:cs typeface="B Nazanin" pitchFamily="2" charset="-78"/>
              </a:rPr>
              <a:t>مشکالت </a:t>
            </a:r>
            <a:r>
              <a:rPr lang="fa-IR" sz="2400" b="1" dirty="0">
                <a:cs typeface="B Nazanin" pitchFamily="2" charset="-78"/>
              </a:rPr>
              <a:t>سالمتی، مقابله با عوامل </a:t>
            </a:r>
            <a:r>
              <a:rPr lang="fa-IR" sz="2400" b="1" dirty="0" smtClean="0">
                <a:cs typeface="B Nazanin" pitchFamily="2" charset="-78"/>
              </a:rPr>
              <a:t>استرس زا </a:t>
            </a:r>
            <a:r>
              <a:rPr lang="fa-IR" sz="2400" b="1" dirty="0">
                <a:cs typeface="B Nazanin" pitchFamily="2" charset="-78"/>
              </a:rPr>
              <a:t>در زندگی و بهبود کیفیت زندگی است </a:t>
            </a:r>
            <a:endParaRPr lang="fa-IR" sz="2400" b="1" dirty="0" smtClean="0">
              <a:cs typeface="B Nazanin" pitchFamily="2" charset="-78"/>
            </a:endParaRPr>
          </a:p>
          <a:p>
            <a:pPr algn="just" rtl="1">
              <a:buNone/>
            </a:pPr>
            <a:endParaRPr lang="fa-IR" sz="2400" b="1" dirty="0" smtClean="0">
              <a:cs typeface="B Nazanin" pitchFamily="2" charset="-78"/>
            </a:endParaRPr>
          </a:p>
          <a:p>
            <a:pPr algn="just" rtl="1"/>
            <a:r>
              <a:rPr lang="fa-IR" sz="2400" b="1" dirty="0" smtClean="0">
                <a:cs typeface="B Nazanin" pitchFamily="2" charset="-78"/>
              </a:rPr>
              <a:t>طریق </a:t>
            </a:r>
            <a:r>
              <a:rPr lang="fa-IR" sz="2400" b="1" dirty="0">
                <a:cs typeface="B Nazanin" pitchFamily="2" charset="-78"/>
              </a:rPr>
              <a:t>پیشگیری یا به تعویق انداختن مشکالت سالمتی، نقش بزرگی در سالمت انسانها دارد. </a:t>
            </a:r>
            <a:endParaRPr lang="fa-IR" sz="2400" b="1" dirty="0" smtClean="0">
              <a:cs typeface="B Nazanin" pitchFamily="2" charset="-78"/>
            </a:endParaRPr>
          </a:p>
          <a:p>
            <a:pPr algn="just" rtl="1"/>
            <a:r>
              <a:rPr lang="fa-IR" sz="2400" b="1" dirty="0" smtClean="0">
                <a:cs typeface="B Nazanin" pitchFamily="2" charset="-78"/>
              </a:rPr>
              <a:t>سبک </a:t>
            </a:r>
            <a:r>
              <a:rPr lang="fa-IR" sz="2400" b="1" dirty="0">
                <a:cs typeface="B Nazanin" pitchFamily="2" charset="-78"/>
              </a:rPr>
              <a:t>زندگی سالم </a:t>
            </a:r>
            <a:r>
              <a:rPr lang="fa-IR" sz="2400" b="1" dirty="0" smtClean="0">
                <a:cs typeface="B Nazanin" pitchFamily="2" charset="-78"/>
              </a:rPr>
              <a:t>تلاشی </a:t>
            </a:r>
            <a:r>
              <a:rPr lang="fa-IR" sz="2400" b="1" dirty="0">
                <a:cs typeface="B Nazanin" pitchFamily="2" charset="-78"/>
              </a:rPr>
              <a:t>است برای ایجاد تعادل منطقی و </a:t>
            </a:r>
            <a:r>
              <a:rPr lang="fa-IR" sz="2400" b="1" dirty="0" smtClean="0">
                <a:cs typeface="B Nazanin" pitchFamily="2" charset="-78"/>
              </a:rPr>
              <a:t>آگاهانه </a:t>
            </a:r>
            <a:r>
              <a:rPr lang="fa-IR" sz="2400" b="1" dirty="0">
                <a:cs typeface="B Nazanin" pitchFamily="2" charset="-78"/>
              </a:rPr>
              <a:t>بین اقداماتی که هر فرد برای </a:t>
            </a:r>
            <a:r>
              <a:rPr lang="fa-IR" sz="2400" b="1" dirty="0" smtClean="0">
                <a:cs typeface="B Nazanin" pitchFamily="2" charset="-78"/>
              </a:rPr>
              <a:t>اصلاح </a:t>
            </a:r>
            <a:r>
              <a:rPr lang="fa-IR" sz="2400" b="1" dirty="0">
                <a:cs typeface="B Nazanin" pitchFamily="2" charset="-78"/>
              </a:rPr>
              <a:t>یا بهبود </a:t>
            </a:r>
            <a:r>
              <a:rPr lang="fa-IR" sz="2400" b="1" dirty="0" smtClean="0">
                <a:cs typeface="B Nazanin" pitchFamily="2" charset="-78"/>
              </a:rPr>
              <a:t>سلامت </a:t>
            </a:r>
            <a:r>
              <a:rPr lang="fa-IR" sz="2400" b="1" dirty="0">
                <a:cs typeface="B Nazanin" pitchFamily="2" charset="-78"/>
              </a:rPr>
              <a:t>خود، </a:t>
            </a:r>
            <a:r>
              <a:rPr lang="fa-IR" sz="2400" b="1" dirty="0" smtClean="0">
                <a:cs typeface="B Nazanin" pitchFamily="2" charset="-78"/>
              </a:rPr>
              <a:t>سلامت </a:t>
            </a:r>
            <a:r>
              <a:rPr lang="fa-IR" sz="2400" b="1" dirty="0">
                <a:cs typeface="B Nazanin" pitchFamily="2" charset="-78"/>
              </a:rPr>
              <a:t>دیگران و </a:t>
            </a:r>
            <a:r>
              <a:rPr lang="fa-IR" sz="2400" b="1" dirty="0" smtClean="0">
                <a:cs typeface="B Nazanin" pitchFamily="2" charset="-78"/>
              </a:rPr>
              <a:t>سلامت </a:t>
            </a:r>
            <a:r>
              <a:rPr lang="fa-IR" sz="2400" b="1" dirty="0">
                <a:cs typeface="B Nazanin" pitchFamily="2" charset="-78"/>
              </a:rPr>
              <a:t>محیط زندگیش انجام </a:t>
            </a:r>
            <a:r>
              <a:rPr lang="fa-IR" sz="2400" b="1" dirty="0" smtClean="0">
                <a:cs typeface="B Nazanin" pitchFamily="2" charset="-78"/>
              </a:rPr>
              <a:t>می دهد.</a:t>
            </a:r>
          </a:p>
          <a:p>
            <a:pPr algn="just" rtl="1"/>
            <a:r>
              <a:rPr lang="fa-IR" sz="2400" b="1" dirty="0" smtClean="0">
                <a:cs typeface="B Nazanin" pitchFamily="2" charset="-78"/>
              </a:rPr>
              <a:t> </a:t>
            </a:r>
          </a:p>
          <a:p>
            <a:pPr algn="just" rtl="1"/>
            <a:r>
              <a:rPr lang="fa-IR" sz="2400" b="1" dirty="0" smtClean="0">
                <a:cs typeface="B Nazanin" pitchFamily="2" charset="-78"/>
              </a:rPr>
              <a:t>از </a:t>
            </a:r>
            <a:r>
              <a:rPr lang="fa-IR" sz="2400" b="1" dirty="0">
                <a:cs typeface="B Nazanin" pitchFamily="2" charset="-78"/>
              </a:rPr>
              <a:t>رفتار افراد در </a:t>
            </a:r>
            <a:r>
              <a:rPr lang="fa-IR" sz="2400" b="1" dirty="0" smtClean="0">
                <a:cs typeface="B Nazanin" pitchFamily="2" charset="-78"/>
              </a:rPr>
              <a:t>سه </a:t>
            </a:r>
            <a:r>
              <a:rPr lang="fa-IR" sz="2400" b="1" dirty="0">
                <a:cs typeface="B Nazanin" pitchFamily="2" charset="-78"/>
              </a:rPr>
              <a:t>بعد فردی، محیطی </a:t>
            </a:r>
            <a:r>
              <a:rPr lang="fa-IR" sz="2400" b="1" dirty="0" smtClean="0">
                <a:cs typeface="B Nazanin" pitchFamily="2" charset="-78"/>
              </a:rPr>
              <a:t>(خانواده</a:t>
            </a:r>
            <a:r>
              <a:rPr lang="fa-IR" sz="2400" b="1" dirty="0">
                <a:cs typeface="B Nazanin" pitchFamily="2" charset="-78"/>
              </a:rPr>
              <a:t>، </a:t>
            </a:r>
            <a:r>
              <a:rPr lang="fa-IR" sz="2400" b="1" dirty="0" smtClean="0">
                <a:cs typeface="B Nazanin" pitchFamily="2" charset="-78"/>
              </a:rPr>
              <a:t>همسا لان</a:t>
            </a:r>
            <a:r>
              <a:rPr lang="fa-IR" sz="2400" b="1" dirty="0">
                <a:cs typeface="B Nazanin" pitchFamily="2" charset="-78"/>
              </a:rPr>
              <a:t>، محله، محل </a:t>
            </a:r>
            <a:r>
              <a:rPr lang="fa-IR" sz="2400" b="1" dirty="0" smtClean="0">
                <a:cs typeface="B Nazanin" pitchFamily="2" charset="-78"/>
              </a:rPr>
              <a:t>کار) و </a:t>
            </a:r>
            <a:r>
              <a:rPr lang="fa-IR" sz="2400" b="1" dirty="0">
                <a:cs typeface="B Nazanin" pitchFamily="2" charset="-78"/>
              </a:rPr>
              <a:t>رابطه بین افراد و محیط زندگی آنان تشکیل </a:t>
            </a:r>
            <a:r>
              <a:rPr lang="fa-IR" sz="2400" b="1" dirty="0" smtClean="0">
                <a:cs typeface="B Nazanin" pitchFamily="2" charset="-78"/>
              </a:rPr>
              <a:t>می شود.</a:t>
            </a:r>
          </a:p>
          <a:p>
            <a:endParaRPr lang="en-US" dirty="0"/>
          </a:p>
        </p:txBody>
      </p:sp>
      <p:sp>
        <p:nvSpPr>
          <p:cNvPr id="2" name="Title 1"/>
          <p:cNvSpPr>
            <a:spLocks noGrp="1"/>
          </p:cNvSpPr>
          <p:nvPr>
            <p:ph type="title"/>
          </p:nvPr>
        </p:nvSpPr>
        <p:spPr/>
        <p:txBody>
          <a:bodyPr/>
          <a:lstStyle/>
          <a:p>
            <a:pPr algn="ctr"/>
            <a:r>
              <a:rPr lang="fa-IR" dirty="0" smtClean="0"/>
              <a:t>شیوه زندگی سالم(ادامه )</a:t>
            </a:r>
            <a:endParaRPr lang="en-US" dirty="0"/>
          </a:p>
        </p:txBody>
      </p:sp>
    </p:spTree>
    <p:extLst>
      <p:ext uri="{BB962C8B-B14F-4D97-AF65-F5344CB8AC3E}">
        <p14:creationId xmlns:p14="http://schemas.microsoft.com/office/powerpoint/2010/main" val="24202150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400" b="1" dirty="0" smtClean="0">
                <a:cs typeface="B Nazanin" pitchFamily="2" charset="-78"/>
              </a:rPr>
              <a:t>گزینه های سلامت</a:t>
            </a:r>
            <a:r>
              <a:rPr lang="fa-IR" sz="2400" b="1" dirty="0">
                <a:cs typeface="B Nazanin" pitchFamily="2" charset="-78"/>
              </a:rPr>
              <a:t>، درون فعالیتهای روزانه زندگی، کار، آموزش، روابط بین </a:t>
            </a:r>
            <a:r>
              <a:rPr lang="fa-IR" sz="2400" b="1" dirty="0" smtClean="0">
                <a:cs typeface="B Nazanin" pitchFamily="2" charset="-78"/>
              </a:rPr>
              <a:t>فردی و اجتماعی </a:t>
            </a:r>
            <a:r>
              <a:rPr lang="fa-IR" sz="2400" b="1" dirty="0">
                <a:cs typeface="B Nazanin" pitchFamily="2" charset="-78"/>
              </a:rPr>
              <a:t>جای </a:t>
            </a:r>
            <a:r>
              <a:rPr lang="fa-IR" sz="2400" b="1" dirty="0" smtClean="0">
                <a:cs typeface="B Nazanin" pitchFamily="2" charset="-78"/>
              </a:rPr>
              <a:t>می گیرند </a:t>
            </a:r>
            <a:r>
              <a:rPr lang="fa-IR" sz="2400" b="1" dirty="0">
                <a:cs typeface="B Nazanin" pitchFamily="2" charset="-78"/>
              </a:rPr>
              <a:t>و ممکن است به </a:t>
            </a:r>
            <a:r>
              <a:rPr lang="fa-IR" sz="2400" b="1" dirty="0" smtClean="0">
                <a:cs typeface="B Nazanin" pitchFamily="2" charset="-78"/>
              </a:rPr>
              <a:t>طور </a:t>
            </a:r>
            <a:r>
              <a:rPr lang="fa-IR" sz="2400" b="1" dirty="0">
                <a:cs typeface="B Nazanin" pitchFamily="2" charset="-78"/>
              </a:rPr>
              <a:t>خاص به عنوان </a:t>
            </a:r>
            <a:r>
              <a:rPr lang="fa-IR" sz="2400" b="1" dirty="0" smtClean="0">
                <a:cs typeface="B Nazanin" pitchFamily="2" charset="-78"/>
              </a:rPr>
              <a:t>گزینه های سلامت </a:t>
            </a:r>
            <a:r>
              <a:rPr lang="fa-IR" sz="2400" b="1" dirty="0">
                <a:cs typeface="B Nazanin" pitchFamily="2" charset="-78"/>
              </a:rPr>
              <a:t>تشخیص داده نشوند اما به افزایش </a:t>
            </a:r>
            <a:r>
              <a:rPr lang="fa-IR" sz="2400" b="1" dirty="0" smtClean="0">
                <a:cs typeface="B Nazanin" pitchFamily="2" charset="-78"/>
              </a:rPr>
              <a:t>سلامت </a:t>
            </a:r>
            <a:r>
              <a:rPr lang="fa-IR" sz="2400" b="1" dirty="0">
                <a:cs typeface="B Nazanin" pitchFamily="2" charset="-78"/>
              </a:rPr>
              <a:t>فرد، خانواده و اجتماع </a:t>
            </a:r>
            <a:r>
              <a:rPr lang="fa-IR" sz="2400" b="1" dirty="0" smtClean="0">
                <a:cs typeface="B Nazanin" pitchFamily="2" charset="-78"/>
              </a:rPr>
              <a:t>می انجامند.</a:t>
            </a:r>
          </a:p>
          <a:p>
            <a:pPr algn="r" rtl="1">
              <a:buNone/>
            </a:pPr>
            <a:r>
              <a:rPr lang="fa-IR" sz="2400" b="1" dirty="0" smtClean="0">
                <a:cs typeface="B Nazanin" pitchFamily="2" charset="-78"/>
              </a:rPr>
              <a:t> </a:t>
            </a:r>
          </a:p>
          <a:p>
            <a:pPr algn="r" rtl="1"/>
            <a:r>
              <a:rPr lang="fa-IR" sz="2400" b="1" dirty="0" smtClean="0">
                <a:cs typeface="B Nazanin" pitchFamily="2" charset="-78"/>
              </a:rPr>
              <a:t>اصلاح سبک </a:t>
            </a:r>
            <a:r>
              <a:rPr lang="fa-IR" sz="2400" b="1" dirty="0">
                <a:cs typeface="B Nazanin" pitchFamily="2" charset="-78"/>
              </a:rPr>
              <a:t>زندگی </a:t>
            </a:r>
            <a:r>
              <a:rPr lang="fa-IR" sz="2400" b="1" dirty="0" smtClean="0">
                <a:cs typeface="B Nazanin" pitchFamily="2" charset="-78"/>
              </a:rPr>
              <a:t>به </a:t>
            </a:r>
            <a:r>
              <a:rPr lang="fa-IR" sz="2400" b="1" dirty="0">
                <a:cs typeface="B Nazanin" pitchFamily="2" charset="-78"/>
              </a:rPr>
              <a:t>مفهوم کلی خود </a:t>
            </a:r>
            <a:r>
              <a:rPr lang="fa-IR" sz="2400" b="1" dirty="0" smtClean="0">
                <a:cs typeface="B Nazanin" pitchFamily="2" charset="-78"/>
              </a:rPr>
              <a:t>می تواند یکی </a:t>
            </a:r>
            <a:r>
              <a:rPr lang="fa-IR" sz="2400" b="1" dirty="0">
                <a:cs typeface="B Nazanin" pitchFamily="2" charset="-78"/>
              </a:rPr>
              <a:t>از بهترین راههای </a:t>
            </a:r>
            <a:r>
              <a:rPr lang="fa-IR" sz="2400" b="1" dirty="0" smtClean="0">
                <a:cs typeface="B Nazanin" pitchFamily="2" charset="-78"/>
              </a:rPr>
              <a:t>پیشگیری </a:t>
            </a:r>
            <a:r>
              <a:rPr lang="fa-IR" sz="2400" b="1" dirty="0">
                <a:cs typeface="B Nazanin" pitchFamily="2" charset="-78"/>
              </a:rPr>
              <a:t>از بروز </a:t>
            </a:r>
            <a:r>
              <a:rPr lang="fa-IR" sz="2400" b="1" dirty="0" smtClean="0">
                <a:cs typeface="B Nazanin" pitchFamily="2" charset="-78"/>
              </a:rPr>
              <a:t>بیماری های </a:t>
            </a:r>
            <a:r>
              <a:rPr lang="fa-IR" sz="2400" b="1" dirty="0">
                <a:cs typeface="B Nazanin" pitchFamily="2" charset="-78"/>
              </a:rPr>
              <a:t>مختلف روانی و </a:t>
            </a:r>
            <a:r>
              <a:rPr lang="fa-IR" sz="2400" b="1" dirty="0" smtClean="0">
                <a:cs typeface="B Nazanin" pitchFamily="2" charset="-78"/>
              </a:rPr>
              <a:t>جسمی </a:t>
            </a:r>
            <a:r>
              <a:rPr lang="fa-IR" sz="2400" b="1" dirty="0">
                <a:cs typeface="B Nazanin" pitchFamily="2" charset="-78"/>
              </a:rPr>
              <a:t>در انسان باشد</a:t>
            </a:r>
            <a:r>
              <a:rPr lang="fa-IR" dirty="0"/>
              <a:t>.</a:t>
            </a:r>
            <a:endParaRPr lang="en-US" dirty="0"/>
          </a:p>
        </p:txBody>
      </p:sp>
      <p:sp>
        <p:nvSpPr>
          <p:cNvPr id="2" name="Title 1"/>
          <p:cNvSpPr>
            <a:spLocks noGrp="1"/>
          </p:cNvSpPr>
          <p:nvPr>
            <p:ph type="title"/>
          </p:nvPr>
        </p:nvSpPr>
        <p:spPr/>
        <p:txBody>
          <a:bodyPr/>
          <a:lstStyle/>
          <a:p>
            <a:pPr algn="ctr"/>
            <a:r>
              <a:rPr lang="fa-IR" dirty="0" smtClean="0"/>
              <a:t>شیوه زندگی سالم(ادامه )</a:t>
            </a:r>
            <a:endParaRPr lang="en-US" dirty="0"/>
          </a:p>
        </p:txBody>
      </p:sp>
    </p:spTree>
    <p:extLst>
      <p:ext uri="{BB962C8B-B14F-4D97-AF65-F5344CB8AC3E}">
        <p14:creationId xmlns:p14="http://schemas.microsoft.com/office/powerpoint/2010/main" val="1169277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541" y="746811"/>
            <a:ext cx="10972800" cy="5376671"/>
          </a:xfrm>
        </p:spPr>
        <p:txBody>
          <a:bodyPr>
            <a:noAutofit/>
          </a:bodyPr>
          <a:lstStyle/>
          <a:p>
            <a:pPr algn="r" rtl="1"/>
            <a:r>
              <a:rPr lang="fa-IR" sz="2400" b="1" dirty="0" smtClean="0">
                <a:cs typeface="B Nazanin" pitchFamily="2" charset="-78"/>
              </a:rPr>
              <a:t>نیمی </a:t>
            </a:r>
            <a:r>
              <a:rPr lang="fa-IR" sz="2400" b="1" dirty="0">
                <a:cs typeface="B Nazanin" pitchFamily="2" charset="-78"/>
              </a:rPr>
              <a:t>از </a:t>
            </a:r>
            <a:r>
              <a:rPr lang="fa-IR" sz="2400" b="1" dirty="0" smtClean="0">
                <a:cs typeface="B Nazanin" pitchFamily="2" charset="-78"/>
              </a:rPr>
              <a:t>علل مرگ </a:t>
            </a:r>
            <a:r>
              <a:rPr lang="fa-IR" sz="2400" b="1" dirty="0">
                <a:cs typeface="B Nazanin" pitchFamily="2" charset="-78"/>
              </a:rPr>
              <a:t>و میر با </a:t>
            </a:r>
            <a:r>
              <a:rPr lang="fa-IR" sz="2400" b="1" dirty="0" smtClean="0">
                <a:cs typeface="B Nazanin" pitchFamily="2" charset="-78"/>
              </a:rPr>
              <a:t>سبک </a:t>
            </a:r>
            <a:r>
              <a:rPr lang="fa-IR" sz="2400" b="1" dirty="0">
                <a:cs typeface="B Nazanin" pitchFamily="2" charset="-78"/>
              </a:rPr>
              <a:t>زندگی در ارتباط </a:t>
            </a:r>
            <a:r>
              <a:rPr lang="fa-IR" sz="2400" b="1" dirty="0" smtClean="0">
                <a:cs typeface="B Nazanin" pitchFamily="2" charset="-78"/>
              </a:rPr>
              <a:t>است</a:t>
            </a:r>
            <a:r>
              <a:rPr lang="fa-IR" sz="2400" b="1" dirty="0">
                <a:cs typeface="B Nazanin" pitchFamily="2" charset="-78"/>
              </a:rPr>
              <a:t>. </a:t>
            </a:r>
            <a:endParaRPr lang="fa-IR" sz="2400" b="1" dirty="0" smtClean="0">
              <a:cs typeface="B Nazanin" pitchFamily="2" charset="-78"/>
            </a:endParaRPr>
          </a:p>
          <a:p>
            <a:pPr algn="r" rtl="1"/>
            <a:endParaRPr lang="fa-IR" sz="2400" b="1" dirty="0" smtClean="0">
              <a:cs typeface="B Nazanin" pitchFamily="2" charset="-78"/>
            </a:endParaRPr>
          </a:p>
          <a:p>
            <a:pPr algn="r" rtl="1"/>
            <a:r>
              <a:rPr lang="fa-IR" sz="2400" b="1" dirty="0" smtClean="0">
                <a:cs typeface="B Nazanin" pitchFamily="2" charset="-78"/>
              </a:rPr>
              <a:t>سبک </a:t>
            </a:r>
            <a:r>
              <a:rPr lang="fa-IR" sz="2400" b="1" dirty="0">
                <a:cs typeface="B Nazanin" pitchFamily="2" charset="-78"/>
              </a:rPr>
              <a:t>زندگی </a:t>
            </a:r>
            <a:r>
              <a:rPr lang="fa-IR" sz="2400" b="1" dirty="0" smtClean="0">
                <a:cs typeface="B Nazanin" pitchFamily="2" charset="-78"/>
              </a:rPr>
              <a:t>نامناسب یکی </a:t>
            </a:r>
            <a:r>
              <a:rPr lang="fa-IR" sz="2400" b="1" dirty="0">
                <a:cs typeface="B Nazanin" pitchFamily="2" charset="-78"/>
              </a:rPr>
              <a:t>از علل </a:t>
            </a:r>
            <a:r>
              <a:rPr lang="fa-IR" sz="2400" b="1" dirty="0" smtClean="0">
                <a:cs typeface="B Nazanin" pitchFamily="2" charset="-78"/>
              </a:rPr>
              <a:t>بیماریهای </a:t>
            </a:r>
            <a:r>
              <a:rPr lang="fa-IR" sz="2400" b="1" dirty="0">
                <a:cs typeface="B Nazanin" pitchFamily="2" charset="-78"/>
              </a:rPr>
              <a:t>مزمن مانند فشارخون باال، دیابت، سرطان، ایدز، زخم معده و... </a:t>
            </a:r>
            <a:r>
              <a:rPr lang="fa-IR" sz="2400" b="1" dirty="0" smtClean="0">
                <a:cs typeface="B Nazanin" pitchFamily="2" charset="-78"/>
              </a:rPr>
              <a:t>می باشد</a:t>
            </a:r>
            <a:r>
              <a:rPr lang="fa-IR" sz="2400" b="1" dirty="0">
                <a:cs typeface="B Nazanin" pitchFamily="2" charset="-78"/>
              </a:rPr>
              <a:t>. </a:t>
            </a:r>
            <a:endParaRPr lang="fa-IR" sz="2400" b="1" dirty="0" smtClean="0">
              <a:cs typeface="B Nazanin" pitchFamily="2" charset="-78"/>
            </a:endParaRPr>
          </a:p>
          <a:p>
            <a:pPr algn="r" rtl="1"/>
            <a:endParaRPr lang="fa-IR" sz="2400" b="1" dirty="0" smtClean="0">
              <a:cs typeface="B Nazanin" pitchFamily="2" charset="-78"/>
            </a:endParaRPr>
          </a:p>
          <a:p>
            <a:pPr algn="r" rtl="1"/>
            <a:r>
              <a:rPr lang="fa-IR" sz="2400" b="1" dirty="0" smtClean="0">
                <a:cs typeface="B Nazanin" pitchFamily="2" charset="-78"/>
              </a:rPr>
              <a:t>هر </a:t>
            </a:r>
            <a:r>
              <a:rPr lang="fa-IR" sz="2400" b="1" dirty="0">
                <a:cs typeface="B Nazanin" pitchFamily="2" charset="-78"/>
              </a:rPr>
              <a:t>یک از ابعاد شیوه زندگی </a:t>
            </a:r>
            <a:r>
              <a:rPr lang="fa-IR" sz="2400" b="1" dirty="0" smtClean="0">
                <a:cs typeface="B Nazanin" pitchFamily="2" charset="-78"/>
              </a:rPr>
              <a:t>می تواند </a:t>
            </a:r>
            <a:r>
              <a:rPr lang="fa-IR" sz="2400" b="1" dirty="0">
                <a:cs typeface="B Nazanin" pitchFamily="2" charset="-78"/>
              </a:rPr>
              <a:t>به نوعی </a:t>
            </a:r>
            <a:r>
              <a:rPr lang="fa-IR" sz="2400" b="1" dirty="0" smtClean="0">
                <a:cs typeface="B Nazanin" pitchFamily="2" charset="-78"/>
              </a:rPr>
              <a:t>با </a:t>
            </a:r>
            <a:r>
              <a:rPr lang="fa-IR" sz="2400" b="1" dirty="0">
                <a:cs typeface="B Nazanin" pitchFamily="2" charset="-78"/>
              </a:rPr>
              <a:t>یک یا چند بعد از ابعاد جسمی، روانی، معنوی و اجتماعی سلامت فرد یا </a:t>
            </a:r>
            <a:r>
              <a:rPr lang="fa-IR" sz="2400" b="1" dirty="0" smtClean="0">
                <a:cs typeface="B Nazanin" pitchFamily="2" charset="-78"/>
              </a:rPr>
              <a:t>سلامت </a:t>
            </a:r>
            <a:r>
              <a:rPr lang="fa-IR" sz="2400" b="1" dirty="0">
                <a:cs typeface="B Nazanin" pitchFamily="2" charset="-78"/>
              </a:rPr>
              <a:t>جامعه ارتباط داشته باشد</a:t>
            </a:r>
            <a:r>
              <a:rPr lang="fa-IR" sz="2400" b="1" dirty="0" smtClean="0">
                <a:cs typeface="B Nazanin" pitchFamily="2" charset="-78"/>
              </a:rPr>
              <a:t>.</a:t>
            </a:r>
          </a:p>
          <a:p>
            <a:pPr algn="r" rtl="1"/>
            <a:endParaRPr lang="fa-IR" sz="2400" b="1" dirty="0" smtClean="0">
              <a:cs typeface="B Nazanin" pitchFamily="2" charset="-78"/>
            </a:endParaRPr>
          </a:p>
          <a:p>
            <a:pPr algn="r" rtl="1"/>
            <a:r>
              <a:rPr lang="fa-IR" sz="2400" b="1" dirty="0" smtClean="0">
                <a:cs typeface="B Nazanin" pitchFamily="2" charset="-78"/>
              </a:rPr>
              <a:t>به </a:t>
            </a:r>
            <a:r>
              <a:rPr lang="fa-IR" sz="2400" b="1" dirty="0">
                <a:cs typeface="B Nazanin" pitchFamily="2" charset="-78"/>
              </a:rPr>
              <a:t>همان اندازه که </a:t>
            </a:r>
            <a:r>
              <a:rPr lang="fa-IR" sz="2400" b="1" dirty="0" smtClean="0">
                <a:cs typeface="B Nazanin" pitchFamily="2" charset="-78"/>
              </a:rPr>
              <a:t>می توان </a:t>
            </a:r>
            <a:r>
              <a:rPr lang="fa-IR" sz="2400" b="1" dirty="0">
                <a:cs typeface="B Nazanin" pitchFamily="2" charset="-78"/>
              </a:rPr>
              <a:t>ابعاد و اجزای متعددی برای </a:t>
            </a:r>
            <a:r>
              <a:rPr lang="fa-IR" sz="2400" b="1" dirty="0" smtClean="0">
                <a:cs typeface="B Nazanin" pitchFamily="2" charset="-78"/>
              </a:rPr>
              <a:t>شیوه </a:t>
            </a:r>
            <a:r>
              <a:rPr lang="fa-IR" sz="2400" b="1" dirty="0">
                <a:cs typeface="B Nazanin" pitchFamily="2" charset="-78"/>
              </a:rPr>
              <a:t>زندگی تعریف کرد، </a:t>
            </a:r>
            <a:r>
              <a:rPr lang="fa-IR" sz="2400" b="1" dirty="0" smtClean="0">
                <a:cs typeface="B Nazanin" pitchFamily="2" charset="-78"/>
              </a:rPr>
              <a:t>می توان </a:t>
            </a:r>
            <a:r>
              <a:rPr lang="fa-IR" sz="2400" b="1" dirty="0">
                <a:cs typeface="B Nazanin" pitchFamily="2" charset="-78"/>
              </a:rPr>
              <a:t>برای </a:t>
            </a:r>
            <a:r>
              <a:rPr lang="fa-IR" sz="2400" b="1" dirty="0" smtClean="0">
                <a:cs typeface="B Nazanin" pitchFamily="2" charset="-78"/>
              </a:rPr>
              <a:t>شیوه </a:t>
            </a:r>
            <a:r>
              <a:rPr lang="fa-IR" sz="2400" b="1" dirty="0">
                <a:cs typeface="B Nazanin" pitchFamily="2" charset="-78"/>
              </a:rPr>
              <a:t>زندگی </a:t>
            </a:r>
            <a:r>
              <a:rPr lang="fa-IR" sz="2400" b="1" dirty="0" smtClean="0">
                <a:cs typeface="B Nazanin" pitchFamily="2" charset="-78"/>
              </a:rPr>
              <a:t>سالم </a:t>
            </a:r>
            <a:r>
              <a:rPr lang="fa-IR" sz="2400" b="1" dirty="0">
                <a:cs typeface="B Nazanin" pitchFamily="2" charset="-78"/>
              </a:rPr>
              <a:t>یا </a:t>
            </a:r>
            <a:r>
              <a:rPr lang="fa-IR" sz="2400" b="1" dirty="0" smtClean="0">
                <a:cs typeface="B Nazanin" pitchFamily="2" charset="-78"/>
              </a:rPr>
              <a:t>ناسالم </a:t>
            </a:r>
            <a:r>
              <a:rPr lang="fa-IR" sz="2400" b="1" dirty="0">
                <a:cs typeface="B Nazanin" pitchFamily="2" charset="-78"/>
              </a:rPr>
              <a:t>نیز ابعاد و اجزای بسیار متعددی در نظر گرفت</a:t>
            </a:r>
            <a:r>
              <a:rPr lang="fa-IR" sz="2400" b="1" dirty="0" smtClean="0">
                <a:cs typeface="B Nazanin" pitchFamily="2" charset="-78"/>
              </a:rPr>
              <a:t>.</a:t>
            </a:r>
          </a:p>
          <a:p>
            <a:pPr algn="r" rtl="1">
              <a:buNone/>
            </a:pPr>
            <a:endParaRPr lang="fa-IR" sz="2400" b="1" dirty="0" smtClean="0">
              <a:cs typeface="B Nazanin" pitchFamily="2" charset="-78"/>
            </a:endParaRPr>
          </a:p>
          <a:p>
            <a:pPr algn="r" rtl="1"/>
            <a:r>
              <a:rPr lang="fa-IR" sz="2400" b="1" dirty="0" smtClean="0">
                <a:cs typeface="B Nazanin" pitchFamily="2" charset="-78"/>
              </a:rPr>
              <a:t>اجزای بسیار </a:t>
            </a:r>
            <a:r>
              <a:rPr lang="fa-IR" sz="2400" b="1" dirty="0">
                <a:cs typeface="B Nazanin" pitchFamily="2" charset="-78"/>
              </a:rPr>
              <a:t>موثر </a:t>
            </a:r>
            <a:r>
              <a:rPr lang="fa-IR" sz="2400" b="1" dirty="0" smtClean="0">
                <a:cs typeface="B Nazanin" pitchFamily="2" charset="-78"/>
              </a:rPr>
              <a:t>شیوه </a:t>
            </a:r>
            <a:r>
              <a:rPr lang="fa-IR" sz="2400" b="1" dirty="0">
                <a:cs typeface="B Nazanin" pitchFamily="2" charset="-78"/>
              </a:rPr>
              <a:t>زندگی که افراد با اختیار </a:t>
            </a:r>
            <a:r>
              <a:rPr lang="fa-IR" sz="2400" b="1" dirty="0" smtClean="0">
                <a:cs typeface="B Nazanin" pitchFamily="2" charset="-78"/>
              </a:rPr>
              <a:t>بیشتری می توانند </a:t>
            </a:r>
            <a:r>
              <a:rPr lang="fa-IR" sz="2400" b="1" dirty="0">
                <a:cs typeface="B Nazanin" pitchFamily="2" charset="-78"/>
              </a:rPr>
              <a:t>بر آنها تاثیر </a:t>
            </a:r>
            <a:r>
              <a:rPr lang="fa-IR" sz="2400" b="1" dirty="0" smtClean="0">
                <a:cs typeface="B Nazanin" pitchFamily="2" charset="-78"/>
              </a:rPr>
              <a:t>گذاشته </a:t>
            </a:r>
            <a:r>
              <a:rPr lang="fa-IR" sz="2400" b="1" dirty="0">
                <a:cs typeface="B Nazanin" pitchFamily="2" charset="-78"/>
              </a:rPr>
              <a:t>و تغییر یا ارتقای آنها با مداخالت مشخص، </a:t>
            </a:r>
            <a:r>
              <a:rPr lang="fa-IR" sz="2400" b="1" dirty="0" smtClean="0">
                <a:cs typeface="B Nazanin" pitchFamily="2" charset="-78"/>
              </a:rPr>
              <a:t>به طور </a:t>
            </a:r>
            <a:r>
              <a:rPr lang="fa-IR" sz="2400" b="1" dirty="0">
                <a:cs typeface="B Nazanin" pitchFamily="2" charset="-78"/>
              </a:rPr>
              <a:t>مستقیم قابل </a:t>
            </a:r>
            <a:r>
              <a:rPr lang="fa-IR" sz="2400" b="1" dirty="0" smtClean="0">
                <a:cs typeface="B Nazanin" pitchFamily="2" charset="-78"/>
              </a:rPr>
              <a:t>اندازه گیری می باشد</a:t>
            </a:r>
            <a:r>
              <a:rPr lang="fa-IR" sz="2400" b="1" dirty="0">
                <a:cs typeface="B Nazanin" pitchFamily="2" charset="-78"/>
              </a:rPr>
              <a:t>، در سطح عمومی جامعه، بیشتر مورد توجه قرار </a:t>
            </a:r>
            <a:r>
              <a:rPr lang="fa-IR" sz="2400" b="1" dirty="0" smtClean="0">
                <a:cs typeface="B Nazanin" pitchFamily="2" charset="-78"/>
              </a:rPr>
              <a:t>گرفته اند</a:t>
            </a:r>
            <a:r>
              <a:rPr lang="fa-IR" sz="2400" b="1" dirty="0">
                <a:cs typeface="B Nazanin" pitchFamily="2" charset="-78"/>
              </a:rPr>
              <a:t>.</a:t>
            </a:r>
            <a:endParaRPr lang="en-US" sz="2400" b="1" dirty="0">
              <a:cs typeface="B Nazanin" pitchFamily="2" charset="-78"/>
            </a:endParaRPr>
          </a:p>
        </p:txBody>
      </p:sp>
      <p:sp>
        <p:nvSpPr>
          <p:cNvPr id="2" name="Title 1"/>
          <p:cNvSpPr>
            <a:spLocks noGrp="1"/>
          </p:cNvSpPr>
          <p:nvPr>
            <p:ph type="title"/>
          </p:nvPr>
        </p:nvSpPr>
        <p:spPr>
          <a:xfrm>
            <a:off x="849442" y="-299803"/>
            <a:ext cx="10972800" cy="1143000"/>
          </a:xfrm>
        </p:spPr>
        <p:txBody>
          <a:bodyPr/>
          <a:lstStyle/>
          <a:p>
            <a:pPr algn="ctr"/>
            <a:r>
              <a:rPr lang="fa-IR" dirty="0"/>
              <a:t>اجزای شیوه زندگی سالم</a:t>
            </a:r>
            <a:endParaRPr lang="en-US" dirty="0"/>
          </a:p>
        </p:txBody>
      </p:sp>
    </p:spTree>
    <p:extLst>
      <p:ext uri="{BB962C8B-B14F-4D97-AF65-F5344CB8AC3E}">
        <p14:creationId xmlns:p14="http://schemas.microsoft.com/office/powerpoint/2010/main" val="53985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80000"/>
              </a:lnSpc>
            </a:pPr>
            <a:r>
              <a:rPr lang="fa-IR" sz="2600" b="1" dirty="0" smtClean="0">
                <a:cs typeface="B Nazanin" pitchFamily="2" charset="-78"/>
              </a:rPr>
              <a:t>اجزا در شیوه زندگی سالم عبارتند از:</a:t>
            </a:r>
          </a:p>
          <a:p>
            <a:pPr algn="r" rtl="1">
              <a:lnSpc>
                <a:spcPct val="80000"/>
              </a:lnSpc>
              <a:buNone/>
            </a:pPr>
            <a:r>
              <a:rPr lang="fa-IR" sz="2600" b="1" dirty="0" smtClean="0">
                <a:cs typeface="B Nazanin" pitchFamily="2" charset="-78"/>
              </a:rPr>
              <a:t> </a:t>
            </a:r>
          </a:p>
          <a:p>
            <a:pPr algn="r" rtl="1">
              <a:lnSpc>
                <a:spcPct val="150000"/>
              </a:lnSpc>
              <a:buNone/>
            </a:pPr>
            <a:r>
              <a:rPr lang="fa-IR" sz="2600" b="1" dirty="0" smtClean="0">
                <a:cs typeface="B Nazanin" pitchFamily="2" charset="-78"/>
              </a:rPr>
              <a:t>   ورزش و فعالیت بدنی، خواب و استراحت، اجتناب از دخانیات و داروها و مواد مخدر؛ رفتارهای مرتبط با رانندگی و پیشگیری از حوادث؛ شاخص توده بدنی و کنترل وزن و تغذیه، اقدامات لازم برای پیشگیری یا تشخیص زودهنگام بیماریها، مقابله با استرس و ارتقای سلامت روانی.</a:t>
            </a:r>
          </a:p>
          <a:p>
            <a:pPr algn="r" rtl="1">
              <a:lnSpc>
                <a:spcPct val="150000"/>
              </a:lnSpc>
              <a:buNone/>
            </a:pPr>
            <a:r>
              <a:rPr lang="fa-IR" sz="2600" b="1" dirty="0" smtClean="0">
                <a:cs typeface="B Nazanin" pitchFamily="2" charset="-78"/>
              </a:rPr>
              <a:t> </a:t>
            </a:r>
          </a:p>
          <a:p>
            <a:pPr algn="r" rtl="1">
              <a:lnSpc>
                <a:spcPct val="80000"/>
              </a:lnSpc>
            </a:pPr>
            <a:r>
              <a:rPr lang="fa-IR" sz="2600" b="1" dirty="0" smtClean="0">
                <a:cs typeface="B Nazanin" pitchFamily="2" charset="-78"/>
              </a:rPr>
              <a:t>در بخش شیوه زندگی سالم از </a:t>
            </a:r>
            <a:r>
              <a:rPr lang="fa-IR" sz="2600" b="1" u="sng" dirty="0" smtClean="0">
                <a:cs typeface="B Nazanin" pitchFamily="2" charset="-78"/>
              </a:rPr>
              <a:t>برنامه کشوری سلامت میانسالان</a:t>
            </a:r>
            <a:r>
              <a:rPr lang="fa-IR" sz="2600" b="1" dirty="0" smtClean="0">
                <a:cs typeface="B Nazanin" pitchFamily="2" charset="-78"/>
              </a:rPr>
              <a:t>، اجزای زیر مورد توجه قرار گرفته است: </a:t>
            </a:r>
          </a:p>
          <a:p>
            <a:pPr algn="r" rtl="1">
              <a:lnSpc>
                <a:spcPct val="160000"/>
              </a:lnSpc>
              <a:buNone/>
            </a:pPr>
            <a:r>
              <a:rPr lang="fa-IR" sz="2600" b="1" u="sng" dirty="0" smtClean="0">
                <a:cs typeface="B Nazanin" pitchFamily="2" charset="-78"/>
              </a:rPr>
              <a:t>   داشتن تغذیه مناسب</a:t>
            </a:r>
            <a:r>
              <a:rPr lang="fa-IR" sz="2600" b="1" dirty="0" smtClean="0">
                <a:cs typeface="B Nazanin" pitchFamily="2" charset="-78"/>
              </a:rPr>
              <a:t>، </a:t>
            </a:r>
            <a:r>
              <a:rPr lang="fa-IR" sz="2600" b="1" u="sng" dirty="0" smtClean="0">
                <a:cs typeface="B Nazanin" pitchFamily="2" charset="-78"/>
              </a:rPr>
              <a:t>ورزش و فعالیت جسمانی</a:t>
            </a:r>
            <a:r>
              <a:rPr lang="fa-IR" sz="2600" b="1" dirty="0" smtClean="0">
                <a:cs typeface="B Nazanin" pitchFamily="2" charset="-78"/>
              </a:rPr>
              <a:t>، </a:t>
            </a:r>
            <a:r>
              <a:rPr lang="fa-IR" sz="2600" b="1" u="sng" dirty="0" smtClean="0">
                <a:cs typeface="B Nazanin" pitchFamily="2" charset="-78"/>
              </a:rPr>
              <a:t>ترک مصرف دخانیات، الکل و مواد روانگردان</a:t>
            </a:r>
            <a:r>
              <a:rPr lang="fa-IR" sz="2600" b="1" dirty="0" smtClean="0">
                <a:cs typeface="B Nazanin" pitchFamily="2" charset="-78"/>
              </a:rPr>
              <a:t>، </a:t>
            </a:r>
            <a:r>
              <a:rPr lang="fa-IR" sz="2600" b="1" u="sng" dirty="0" smtClean="0">
                <a:cs typeface="B Nazanin" pitchFamily="2" charset="-78"/>
              </a:rPr>
              <a:t>انجام به موقع مراقبتهای بهداشتی</a:t>
            </a:r>
            <a:endParaRPr lang="en-US" sz="2600" b="1" u="sng" dirty="0">
              <a:cs typeface="B Nazanin" pitchFamily="2" charset="-78"/>
            </a:endParaRPr>
          </a:p>
        </p:txBody>
      </p:sp>
      <p:sp>
        <p:nvSpPr>
          <p:cNvPr id="2" name="Title 1"/>
          <p:cNvSpPr>
            <a:spLocks noGrp="1"/>
          </p:cNvSpPr>
          <p:nvPr>
            <p:ph type="title"/>
          </p:nvPr>
        </p:nvSpPr>
        <p:spPr/>
        <p:txBody>
          <a:bodyPr/>
          <a:lstStyle/>
          <a:p>
            <a:pPr algn="ctr"/>
            <a:r>
              <a:rPr lang="fa-IR" dirty="0" smtClean="0"/>
              <a:t>اجزای شیوه زندگی سالم(ادامه )</a:t>
            </a:r>
            <a:endParaRPr lang="en-US" dirty="0"/>
          </a:p>
        </p:txBody>
      </p:sp>
    </p:spTree>
    <p:extLst>
      <p:ext uri="{BB962C8B-B14F-4D97-AF65-F5344CB8AC3E}">
        <p14:creationId xmlns:p14="http://schemas.microsoft.com/office/powerpoint/2010/main" val="3293293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600" b="1" dirty="0">
                <a:cs typeface="B Nazanin" pitchFamily="2" charset="-78"/>
              </a:rPr>
              <a:t>هرگونه </a:t>
            </a:r>
            <a:r>
              <a:rPr lang="fa-IR" sz="2600" b="1" dirty="0" smtClean="0">
                <a:cs typeface="B Nazanin" pitchFamily="2" charset="-78"/>
              </a:rPr>
              <a:t>کنشی </a:t>
            </a:r>
            <a:r>
              <a:rPr lang="fa-IR" sz="2600" b="1" dirty="0">
                <a:cs typeface="B Nazanin" pitchFamily="2" charset="-78"/>
              </a:rPr>
              <a:t>که فرد در </a:t>
            </a:r>
            <a:r>
              <a:rPr lang="fa-IR" sz="2600" b="1" dirty="0" smtClean="0">
                <a:cs typeface="B Nazanin" pitchFamily="2" charset="-78"/>
              </a:rPr>
              <a:t>پاسخ </a:t>
            </a:r>
            <a:r>
              <a:rPr lang="fa-IR" sz="2600" b="1" dirty="0">
                <a:cs typeface="B Nazanin" pitchFamily="2" charset="-78"/>
              </a:rPr>
              <a:t>به یک موقعیت یا محرک به خصوص در رابطه با خود، دیگران و محیط اطراف از خود نشان </a:t>
            </a:r>
            <a:r>
              <a:rPr lang="fa-IR" sz="2600" b="1" dirty="0" smtClean="0">
                <a:cs typeface="B Nazanin" pitchFamily="2" charset="-78"/>
              </a:rPr>
              <a:t>می دهد رفتار نام </a:t>
            </a:r>
            <a:r>
              <a:rPr lang="fa-IR" sz="2600" b="1" dirty="0">
                <a:cs typeface="B Nazanin" pitchFamily="2" charset="-78"/>
              </a:rPr>
              <a:t>دارد. </a:t>
            </a:r>
            <a:endParaRPr lang="fa-IR" sz="2600" b="1" dirty="0" smtClean="0">
              <a:cs typeface="B Nazanin" pitchFamily="2" charset="-78"/>
            </a:endParaRPr>
          </a:p>
          <a:p>
            <a:pPr algn="r" rtl="1">
              <a:buNone/>
            </a:pPr>
            <a:endParaRPr lang="fa-IR" sz="2600" b="1" dirty="0" smtClean="0">
              <a:cs typeface="B Nazanin" pitchFamily="2" charset="-78"/>
            </a:endParaRPr>
          </a:p>
          <a:p>
            <a:pPr algn="r" rtl="1"/>
            <a:r>
              <a:rPr lang="fa-IR" sz="2600" b="1" dirty="0" smtClean="0">
                <a:cs typeface="B Nazanin" pitchFamily="2" charset="-78"/>
              </a:rPr>
              <a:t>رفتار پاسخی </a:t>
            </a:r>
            <a:r>
              <a:rPr lang="fa-IR" sz="2600" b="1" dirty="0">
                <a:cs typeface="B Nazanin" pitchFamily="2" charset="-78"/>
              </a:rPr>
              <a:t>است که فرد به </a:t>
            </a:r>
            <a:r>
              <a:rPr lang="fa-IR" sz="2600" b="1" dirty="0" smtClean="0">
                <a:cs typeface="B Nazanin" pitchFamily="2" charset="-78"/>
              </a:rPr>
              <a:t>محرک ها </a:t>
            </a:r>
            <a:r>
              <a:rPr lang="fa-IR" sz="2600" b="1" dirty="0">
                <a:cs typeface="B Nazanin" pitchFamily="2" charset="-78"/>
              </a:rPr>
              <a:t>یا </a:t>
            </a:r>
            <a:r>
              <a:rPr lang="fa-IR" sz="2600" b="1" dirty="0" smtClean="0">
                <a:cs typeface="B Nazanin" pitchFamily="2" charset="-78"/>
              </a:rPr>
              <a:t>موقعیت های </a:t>
            </a:r>
            <a:r>
              <a:rPr lang="fa-IR" sz="2600" b="1" dirty="0">
                <a:cs typeface="B Nazanin" pitchFamily="2" charset="-78"/>
              </a:rPr>
              <a:t>مختلف </a:t>
            </a:r>
            <a:r>
              <a:rPr lang="fa-IR" sz="2600" b="1" dirty="0" smtClean="0">
                <a:cs typeface="B Nazanin" pitchFamily="2" charset="-78"/>
              </a:rPr>
              <a:t>می دهد </a:t>
            </a:r>
            <a:r>
              <a:rPr lang="fa-IR" sz="2600" b="1" dirty="0">
                <a:cs typeface="B Nazanin" pitchFamily="2" charset="-78"/>
              </a:rPr>
              <a:t>تا در دنیای بیرون عملکرد داشته باشد. </a:t>
            </a:r>
            <a:r>
              <a:rPr lang="fa-IR" sz="2600" b="1" dirty="0" smtClean="0">
                <a:cs typeface="B Nazanin" pitchFamily="2" charset="-78"/>
              </a:rPr>
              <a:t>بدین وسیله </a:t>
            </a:r>
            <a:r>
              <a:rPr lang="fa-IR" sz="2600" b="1" dirty="0">
                <a:cs typeface="B Nazanin" pitchFamily="2" charset="-78"/>
              </a:rPr>
              <a:t>خود را در دنیای بیرونی هدایت </a:t>
            </a:r>
            <a:r>
              <a:rPr lang="fa-IR" sz="2600" b="1" dirty="0" smtClean="0">
                <a:cs typeface="B Nazanin" pitchFamily="2" charset="-78"/>
              </a:rPr>
              <a:t>می کند. </a:t>
            </a:r>
          </a:p>
          <a:p>
            <a:pPr algn="r" rtl="1">
              <a:buNone/>
            </a:pPr>
            <a:endParaRPr lang="fa-IR" sz="2600" b="1" dirty="0" smtClean="0">
              <a:cs typeface="B Nazanin" pitchFamily="2" charset="-78"/>
            </a:endParaRPr>
          </a:p>
          <a:p>
            <a:pPr algn="r" rtl="1"/>
            <a:r>
              <a:rPr lang="fa-IR" sz="2600" b="1" dirty="0">
                <a:cs typeface="B Nazanin" pitchFamily="2" charset="-78"/>
              </a:rPr>
              <a:t>رفتار اعمال فرد را در بر </a:t>
            </a:r>
            <a:r>
              <a:rPr lang="fa-IR" sz="2600" b="1" dirty="0" smtClean="0">
                <a:cs typeface="B Nazanin" pitchFamily="2" charset="-78"/>
              </a:rPr>
              <a:t>می گیرد،مثالا"وقتی می گویید ”میترا </a:t>
            </a:r>
            <a:r>
              <a:rPr lang="fa-IR" sz="2600" b="1" dirty="0">
                <a:cs typeface="B Nazanin" pitchFamily="2" charset="-78"/>
              </a:rPr>
              <a:t>غمگین </a:t>
            </a:r>
            <a:r>
              <a:rPr lang="fa-IR" sz="2600" b="1" dirty="0" smtClean="0">
                <a:cs typeface="B Nazanin" pitchFamily="2" charset="-78"/>
              </a:rPr>
              <a:t>است“ </a:t>
            </a:r>
            <a:r>
              <a:rPr lang="fa-IR" sz="2600" b="1" u="sng" dirty="0">
                <a:cs typeface="B Nazanin" pitchFamily="2" charset="-78"/>
              </a:rPr>
              <a:t>رفتار</a:t>
            </a:r>
            <a:r>
              <a:rPr lang="fa-IR" sz="2600" b="1" dirty="0">
                <a:cs typeface="B Nazanin" pitchFamily="2" charset="-78"/>
              </a:rPr>
              <a:t> میترا را </a:t>
            </a:r>
            <a:r>
              <a:rPr lang="fa-IR" sz="2600" b="1" u="sng" dirty="0">
                <a:cs typeface="B Nazanin" pitchFamily="2" charset="-78"/>
              </a:rPr>
              <a:t>شناسایی </a:t>
            </a:r>
            <a:r>
              <a:rPr lang="fa-IR" sz="2600" b="1" u="sng" dirty="0" smtClean="0">
                <a:cs typeface="B Nazanin" pitchFamily="2" charset="-78"/>
              </a:rPr>
              <a:t>نکرده اید</a:t>
            </a:r>
            <a:r>
              <a:rPr lang="fa-IR" sz="2600" b="1" dirty="0">
                <a:cs typeface="B Nazanin" pitchFamily="2" charset="-78"/>
              </a:rPr>
              <a:t>، </a:t>
            </a:r>
            <a:r>
              <a:rPr lang="fa-IR" sz="2600" b="1" dirty="0" smtClean="0">
                <a:cs typeface="B Nazanin" pitchFamily="2" charset="-78"/>
              </a:rPr>
              <a:t>اما </a:t>
            </a:r>
            <a:r>
              <a:rPr lang="fa-IR" sz="2600" b="1" dirty="0">
                <a:cs typeface="B Nazanin" pitchFamily="2" charset="-78"/>
              </a:rPr>
              <a:t>وقتی </a:t>
            </a:r>
            <a:r>
              <a:rPr lang="fa-IR" sz="2600" b="1" dirty="0" smtClean="0">
                <a:cs typeface="B Nazanin" pitchFamily="2" charset="-78"/>
              </a:rPr>
              <a:t>می گویید ”میترا </a:t>
            </a:r>
            <a:r>
              <a:rPr lang="fa-IR" sz="2600" b="1" dirty="0">
                <a:cs typeface="B Nazanin" pitchFamily="2" charset="-78"/>
              </a:rPr>
              <a:t>با </a:t>
            </a:r>
            <a:r>
              <a:rPr lang="fa-IR" sz="2600" b="1" dirty="0" smtClean="0">
                <a:cs typeface="B Nazanin" pitchFamily="2" charset="-78"/>
              </a:rPr>
              <a:t>کسی </a:t>
            </a:r>
            <a:r>
              <a:rPr lang="fa-IR" sz="2600" b="1" dirty="0">
                <a:cs typeface="B Nazanin" pitchFamily="2" charset="-78"/>
              </a:rPr>
              <a:t>حرف نمیزند و گریه </a:t>
            </a:r>
            <a:r>
              <a:rPr lang="fa-IR" sz="2600" b="1" dirty="0" smtClean="0">
                <a:cs typeface="B Nazanin" pitchFamily="2" charset="-78"/>
              </a:rPr>
              <a:t>میکند“ </a:t>
            </a:r>
            <a:r>
              <a:rPr lang="fa-IR" sz="2600" b="1" u="sng" dirty="0" smtClean="0">
                <a:cs typeface="B Nazanin" pitchFamily="2" charset="-78"/>
              </a:rPr>
              <a:t>رفتار</a:t>
            </a:r>
            <a:r>
              <a:rPr lang="fa-IR" sz="2600" b="1" dirty="0" smtClean="0">
                <a:cs typeface="B Nazanin" pitchFamily="2" charset="-78"/>
              </a:rPr>
              <a:t> </a:t>
            </a:r>
            <a:r>
              <a:rPr lang="fa-IR" sz="2600" b="1" dirty="0">
                <a:cs typeface="B Nazanin" pitchFamily="2" charset="-78"/>
              </a:rPr>
              <a:t>او را </a:t>
            </a:r>
            <a:r>
              <a:rPr lang="fa-IR" sz="2600" b="1" u="sng" dirty="0">
                <a:cs typeface="B Nazanin" pitchFamily="2" charset="-78"/>
              </a:rPr>
              <a:t>توصیف </a:t>
            </a:r>
            <a:r>
              <a:rPr lang="fa-IR" sz="2600" b="1" u="sng" dirty="0" smtClean="0">
                <a:cs typeface="B Nazanin" pitchFamily="2" charset="-78"/>
              </a:rPr>
              <a:t>کرده اید</a:t>
            </a:r>
            <a:r>
              <a:rPr lang="fa-IR" sz="2600" b="1" dirty="0">
                <a:cs typeface="B Nazanin" pitchFamily="2" charset="-78"/>
              </a:rPr>
              <a:t>. </a:t>
            </a:r>
            <a:endParaRPr lang="fa-IR" sz="2600" b="1" dirty="0" smtClean="0">
              <a:cs typeface="B Nazanin" pitchFamily="2" charset="-78"/>
            </a:endParaRPr>
          </a:p>
          <a:p>
            <a:pPr algn="r" rtl="1"/>
            <a:endParaRPr lang="fa-IR" sz="2600" b="1" dirty="0" smtClean="0">
              <a:cs typeface="B Nazanin" pitchFamily="2" charset="-78"/>
            </a:endParaRPr>
          </a:p>
          <a:p>
            <a:pPr algn="r" rtl="1"/>
            <a:r>
              <a:rPr lang="fa-IR" sz="2600" b="1" dirty="0" smtClean="0">
                <a:cs typeface="B Nazanin" pitchFamily="2" charset="-78"/>
              </a:rPr>
              <a:t>رفتار </a:t>
            </a:r>
            <a:r>
              <a:rPr lang="fa-IR" sz="2600" b="1" dirty="0">
                <a:cs typeface="B Nazanin" pitchFamily="2" charset="-78"/>
              </a:rPr>
              <a:t>فرد بر محیط اطراف تاثیر </a:t>
            </a:r>
            <a:r>
              <a:rPr lang="fa-IR" sz="2600" b="1" dirty="0" smtClean="0">
                <a:cs typeface="B Nazanin" pitchFamily="2" charset="-78"/>
              </a:rPr>
              <a:t>می گذارد</a:t>
            </a:r>
            <a:r>
              <a:rPr lang="fa-IR" sz="2600" b="1" dirty="0">
                <a:cs typeface="B Nazanin" pitchFamily="2" charset="-78"/>
              </a:rPr>
              <a:t>، قابل </a:t>
            </a:r>
            <a:r>
              <a:rPr lang="fa-IR" sz="2600" b="1" dirty="0" smtClean="0">
                <a:cs typeface="B Nazanin" pitchFamily="2" charset="-78"/>
              </a:rPr>
              <a:t>اندازه گیری </a:t>
            </a:r>
            <a:r>
              <a:rPr lang="fa-IR" sz="2600" b="1" dirty="0">
                <a:cs typeface="B Nazanin" pitchFamily="2" charset="-78"/>
              </a:rPr>
              <a:t>است و </a:t>
            </a:r>
            <a:r>
              <a:rPr lang="fa-IR" sz="2600" b="1" dirty="0" smtClean="0">
                <a:cs typeface="B Nazanin" pitchFamily="2" charset="-78"/>
              </a:rPr>
              <a:t>می تواند </a:t>
            </a:r>
            <a:r>
              <a:rPr lang="fa-IR" sz="2600" b="1" dirty="0">
                <a:cs typeface="B Nazanin" pitchFamily="2" charset="-78"/>
              </a:rPr>
              <a:t>توسط خود فرد </a:t>
            </a:r>
            <a:r>
              <a:rPr lang="fa-IR" sz="2600" b="1" dirty="0" smtClean="0">
                <a:cs typeface="B Nazanin" pitchFamily="2" charset="-78"/>
              </a:rPr>
              <a:t>(پنهان) </a:t>
            </a:r>
            <a:r>
              <a:rPr lang="fa-IR" sz="2600" b="1" dirty="0">
                <a:cs typeface="B Nazanin" pitchFamily="2" charset="-78"/>
              </a:rPr>
              <a:t>یا دیگران </a:t>
            </a:r>
            <a:r>
              <a:rPr lang="fa-IR" sz="2600" b="1" dirty="0" smtClean="0">
                <a:cs typeface="B Nazanin" pitchFamily="2" charset="-78"/>
              </a:rPr>
              <a:t>(آشکار) </a:t>
            </a:r>
            <a:r>
              <a:rPr lang="fa-IR" sz="2600" b="1" dirty="0">
                <a:cs typeface="B Nazanin" pitchFamily="2" charset="-78"/>
              </a:rPr>
              <a:t>مشاهده شود</a:t>
            </a:r>
            <a:r>
              <a:rPr lang="fa-IR" dirty="0" smtClean="0"/>
              <a:t>.</a:t>
            </a:r>
          </a:p>
        </p:txBody>
      </p:sp>
      <p:sp>
        <p:nvSpPr>
          <p:cNvPr id="2" name="Title 1"/>
          <p:cNvSpPr>
            <a:spLocks noGrp="1"/>
          </p:cNvSpPr>
          <p:nvPr>
            <p:ph type="title"/>
          </p:nvPr>
        </p:nvSpPr>
        <p:spPr/>
        <p:txBody>
          <a:bodyPr>
            <a:normAutofit fontScale="90000"/>
          </a:bodyPr>
          <a:lstStyle/>
          <a:p>
            <a:pPr algn="ctr"/>
            <a:r>
              <a:rPr lang="fa-IR" dirty="0" smtClean="0"/>
              <a:t>رفتار</a:t>
            </a:r>
            <a:r>
              <a:rPr lang="en-US" dirty="0" smtClean="0"/>
              <a:t>Behavior</a:t>
            </a:r>
            <a:r>
              <a:rPr lang="en-US" dirty="0"/>
              <a:t/>
            </a:r>
            <a:br>
              <a:rPr lang="en-US" dirty="0"/>
            </a:br>
            <a:endParaRPr lang="en-US" dirty="0"/>
          </a:p>
        </p:txBody>
      </p:sp>
    </p:spTree>
    <p:extLst>
      <p:ext uri="{BB962C8B-B14F-4D97-AF65-F5344CB8AC3E}">
        <p14:creationId xmlns:p14="http://schemas.microsoft.com/office/powerpoint/2010/main" val="9388214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610" y="1031624"/>
            <a:ext cx="10972800" cy="4525963"/>
          </a:xfrm>
        </p:spPr>
        <p:txBody>
          <a:bodyPr>
            <a:normAutofit/>
          </a:bodyPr>
          <a:lstStyle/>
          <a:p>
            <a:pPr algn="r" rtl="1"/>
            <a:r>
              <a:rPr lang="fa-IR" sz="2600" b="1" dirty="0" smtClean="0">
                <a:cs typeface="B Nazanin" pitchFamily="2" charset="-78"/>
              </a:rPr>
              <a:t>رفتار می تواند ساده یا پیچیده باشد. </a:t>
            </a:r>
          </a:p>
          <a:p>
            <a:pPr algn="r" rtl="1">
              <a:buNone/>
            </a:pPr>
            <a:endParaRPr lang="fa-IR" sz="2600" b="1" dirty="0" smtClean="0">
              <a:cs typeface="B Nazanin" pitchFamily="2" charset="-78"/>
            </a:endParaRPr>
          </a:p>
          <a:p>
            <a:pPr algn="r" rtl="1"/>
            <a:r>
              <a:rPr lang="fa-IR" sz="2600" b="1" dirty="0" smtClean="0">
                <a:cs typeface="B Nazanin" pitchFamily="2" charset="-78"/>
              </a:rPr>
              <a:t>برخی رفتارها به مهارت نیاز ندارند و برخی دیگر نیازمند مهارت آموزی هستند. </a:t>
            </a:r>
          </a:p>
          <a:p>
            <a:pPr algn="r" rtl="1"/>
            <a:endParaRPr lang="fa-IR" sz="2600" b="1" dirty="0" smtClean="0">
              <a:cs typeface="B Nazanin" pitchFamily="2" charset="-78"/>
            </a:endParaRPr>
          </a:p>
          <a:p>
            <a:pPr algn="r" rtl="1"/>
            <a:r>
              <a:rPr lang="fa-IR" sz="2600" b="1" dirty="0" smtClean="0">
                <a:cs typeface="B Nazanin" pitchFamily="2" charset="-78"/>
              </a:rPr>
              <a:t>برای انجام یک رفتار باید فرد تصمیم گیری کند. </a:t>
            </a:r>
          </a:p>
          <a:p>
            <a:pPr algn="r" rtl="1"/>
            <a:endParaRPr lang="fa-IR" sz="2600" b="1" dirty="0" smtClean="0">
              <a:cs typeface="B Nazanin" pitchFamily="2" charset="-78"/>
            </a:endParaRPr>
          </a:p>
          <a:p>
            <a:pPr algn="r" rtl="1"/>
            <a:r>
              <a:rPr lang="fa-IR" sz="2600" b="1" dirty="0" smtClean="0">
                <a:cs typeface="B Nazanin" pitchFamily="2" charset="-78"/>
              </a:rPr>
              <a:t>برخی رفتارها به عادت تبدیل شده اند و برای انجام آن فرد هیچ فکری نمی کند .مثل رانندگی که در ابتدا نیاز به مهارت آموزی و تفکر دارد ولی وقتی بر اثر تکرار در مدت طولانی به عادت تبدیل شد، فرد بدون فکر و تامل به راحتی تمام مهارت های آموخته شده را انجام می دهد.</a:t>
            </a:r>
          </a:p>
          <a:p>
            <a:pPr algn="r" rtl="1">
              <a:buNone/>
            </a:pPr>
            <a:endParaRPr lang="fa-IR" sz="2600" b="1" dirty="0" smtClean="0">
              <a:cs typeface="B Nazanin" pitchFamily="2" charset="-78"/>
            </a:endParaRPr>
          </a:p>
          <a:p>
            <a:pPr algn="r" rtl="1"/>
            <a:r>
              <a:rPr lang="fa-IR" sz="2600" b="1" dirty="0" smtClean="0">
                <a:cs typeface="B Nazanin" pitchFamily="2" charset="-78"/>
              </a:rPr>
              <a:t> </a:t>
            </a:r>
            <a:r>
              <a:rPr lang="fa-IR" sz="2600" b="1" u="sng" dirty="0" smtClean="0">
                <a:solidFill>
                  <a:srgbClr val="C00000"/>
                </a:solidFill>
                <a:cs typeface="B Nazanin" pitchFamily="2" charset="-78"/>
              </a:rPr>
              <a:t>بنابراین باید مراقب عادت ها باشیم چون آنها به راحتی از بین نمی روند و یک عادت غلط تاثیر نامطلوب زیادی بر فرد خواهد گذاشت</a:t>
            </a:r>
            <a:r>
              <a:rPr lang="fa-IR" u="sng" dirty="0" smtClean="0">
                <a:solidFill>
                  <a:srgbClr val="C00000"/>
                </a:solidFill>
              </a:rPr>
              <a:t>.</a:t>
            </a:r>
            <a:endParaRPr lang="en-US" u="sng" dirty="0">
              <a:solidFill>
                <a:srgbClr val="C00000"/>
              </a:solidFill>
            </a:endParaRPr>
          </a:p>
        </p:txBody>
      </p:sp>
      <p:sp>
        <p:nvSpPr>
          <p:cNvPr id="2" name="Title 1"/>
          <p:cNvSpPr>
            <a:spLocks noGrp="1"/>
          </p:cNvSpPr>
          <p:nvPr>
            <p:ph type="title"/>
          </p:nvPr>
        </p:nvSpPr>
        <p:spPr>
          <a:xfrm>
            <a:off x="699541" y="0"/>
            <a:ext cx="10972800" cy="1143000"/>
          </a:xfrm>
        </p:spPr>
        <p:txBody>
          <a:bodyPr/>
          <a:lstStyle/>
          <a:p>
            <a:pPr algn="ctr" rtl="1"/>
            <a:r>
              <a:rPr lang="fa-IR" dirty="0" smtClean="0"/>
              <a:t>رفتار(ادامه )</a:t>
            </a:r>
            <a:endParaRPr lang="en-US" dirty="0"/>
          </a:p>
        </p:txBody>
      </p:sp>
    </p:spTree>
    <p:extLst>
      <p:ext uri="{BB962C8B-B14F-4D97-AF65-F5344CB8AC3E}">
        <p14:creationId xmlns:p14="http://schemas.microsoft.com/office/powerpoint/2010/main" val="584352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4262" y="1109273"/>
            <a:ext cx="10458138" cy="5016896"/>
          </a:xfrm>
        </p:spPr>
        <p:txBody>
          <a:bodyPr>
            <a:normAutofit/>
          </a:bodyPr>
          <a:lstStyle/>
          <a:p>
            <a:pPr algn="r" rtl="1">
              <a:buNone/>
            </a:pPr>
            <a:r>
              <a:rPr lang="fa-IR" sz="2400" b="1" dirty="0" smtClean="0">
                <a:cs typeface="B Nazanin" pitchFamily="2" charset="-78"/>
              </a:rPr>
              <a:t>در عصر حاضر :</a:t>
            </a:r>
          </a:p>
          <a:p>
            <a:pPr algn="r" rtl="1"/>
            <a:r>
              <a:rPr lang="fa-IR" sz="2400" b="1" dirty="0" smtClean="0">
                <a:cs typeface="B Nazanin" pitchFamily="2" charset="-78"/>
              </a:rPr>
              <a:t>با پیشرفت تکنولوژی</a:t>
            </a:r>
            <a:r>
              <a:rPr lang="fa-IR" sz="2400" b="1" dirty="0">
                <a:cs typeface="B Nazanin" pitchFamily="2" charset="-78"/>
              </a:rPr>
              <a:t>، </a:t>
            </a:r>
            <a:r>
              <a:rPr lang="fa-IR" sz="2400" b="1" dirty="0" smtClean="0">
                <a:cs typeface="B Nazanin" pitchFamily="2" charset="-78"/>
              </a:rPr>
              <a:t>پیچیدگی های </a:t>
            </a:r>
            <a:r>
              <a:rPr lang="fa-IR" sz="2400" b="1" dirty="0">
                <a:cs typeface="B Nazanin" pitchFamily="2" charset="-78"/>
              </a:rPr>
              <a:t>زندگی </a:t>
            </a:r>
            <a:r>
              <a:rPr lang="fa-IR" sz="2400" b="1" dirty="0" smtClean="0">
                <a:cs typeface="B Nazanin" pitchFamily="2" charset="-78"/>
              </a:rPr>
              <a:t>نوین </a:t>
            </a:r>
            <a:r>
              <a:rPr lang="fa-IR" sz="2400" b="1" dirty="0">
                <a:cs typeface="B Nazanin" pitchFamily="2" charset="-78"/>
              </a:rPr>
              <a:t>هر روز چهره </a:t>
            </a:r>
            <a:r>
              <a:rPr lang="fa-IR" sz="2400" b="1" dirty="0" smtClean="0">
                <a:cs typeface="B Nazanin" pitchFamily="2" charset="-78"/>
              </a:rPr>
              <a:t>تازه</a:t>
            </a:r>
            <a:r>
              <a:rPr lang="en-US" sz="2400" b="1" dirty="0" smtClean="0">
                <a:cs typeface="B Nazanin" pitchFamily="2" charset="-78"/>
              </a:rPr>
              <a:t> </a:t>
            </a:r>
            <a:r>
              <a:rPr lang="fa-IR" sz="2400" b="1" dirty="0" smtClean="0">
                <a:cs typeface="B Nazanin" pitchFamily="2" charset="-78"/>
              </a:rPr>
              <a:t>ای </a:t>
            </a:r>
            <a:r>
              <a:rPr lang="fa-IR" sz="2400" b="1" dirty="0">
                <a:cs typeface="B Nazanin" pitchFamily="2" charset="-78"/>
              </a:rPr>
              <a:t>به خود </a:t>
            </a:r>
            <a:r>
              <a:rPr lang="fa-IR" sz="2400" b="1" dirty="0" smtClean="0">
                <a:cs typeface="B Nazanin" pitchFamily="2" charset="-78"/>
              </a:rPr>
              <a:t>می گیرد.</a:t>
            </a:r>
          </a:p>
          <a:p>
            <a:pPr algn="r" rtl="1"/>
            <a:endParaRPr lang="fa-IR" sz="2400" b="1" dirty="0" smtClean="0">
              <a:cs typeface="B Nazanin" pitchFamily="2" charset="-78"/>
            </a:endParaRPr>
          </a:p>
          <a:p>
            <a:pPr algn="r" rtl="1"/>
            <a:r>
              <a:rPr lang="fa-IR" sz="2400" b="1" dirty="0" smtClean="0">
                <a:cs typeface="B Nazanin" pitchFamily="2" charset="-78"/>
              </a:rPr>
              <a:t>معنای بهداشت </a:t>
            </a:r>
            <a:r>
              <a:rPr lang="fa-IR" sz="2400" b="1" dirty="0">
                <a:cs typeface="B Nazanin" pitchFamily="2" charset="-78"/>
              </a:rPr>
              <a:t>فردی و خانوادگی </a:t>
            </a:r>
            <a:r>
              <a:rPr lang="fa-IR" sz="2400" b="1" dirty="0" smtClean="0">
                <a:cs typeface="B Nazanin" pitchFamily="2" charset="-78"/>
              </a:rPr>
              <a:t>از </a:t>
            </a:r>
            <a:r>
              <a:rPr lang="fa-IR" sz="2400" b="1" dirty="0">
                <a:cs typeface="B Nazanin" pitchFamily="2" charset="-78"/>
              </a:rPr>
              <a:t>تعاریف </a:t>
            </a:r>
            <a:r>
              <a:rPr lang="fa-IR" sz="2400" b="1" dirty="0" smtClean="0">
                <a:cs typeface="B Nazanin" pitchFamily="2" charset="-78"/>
              </a:rPr>
              <a:t>سنتی آن فراتر رفته است.</a:t>
            </a:r>
          </a:p>
          <a:p>
            <a:pPr algn="r" rtl="1"/>
            <a:endParaRPr lang="fa-IR" sz="2400" b="1" dirty="0" smtClean="0">
              <a:cs typeface="B Nazanin" pitchFamily="2" charset="-78"/>
            </a:endParaRPr>
          </a:p>
          <a:p>
            <a:pPr algn="r" rtl="1"/>
            <a:r>
              <a:rPr lang="fa-IR" sz="2400" b="1" dirty="0" smtClean="0">
                <a:cs typeface="B Nazanin" pitchFamily="2" charset="-78"/>
              </a:rPr>
              <a:t>پیشگیری </a:t>
            </a:r>
            <a:r>
              <a:rPr lang="fa-IR" sz="2400" b="1" dirty="0">
                <a:cs typeface="B Nazanin" pitchFamily="2" charset="-78"/>
              </a:rPr>
              <a:t>از بیماریها حیطه </a:t>
            </a:r>
            <a:r>
              <a:rPr lang="fa-IR" sz="2400" b="1" dirty="0" smtClean="0">
                <a:cs typeface="B Nazanin" pitchFamily="2" charset="-78"/>
              </a:rPr>
              <a:t>وسیعی </a:t>
            </a:r>
            <a:r>
              <a:rPr lang="fa-IR" sz="2400" b="1" dirty="0">
                <a:cs typeface="B Nazanin" pitchFamily="2" charset="-78"/>
              </a:rPr>
              <a:t>از رفتارها را به خود اختصاص داده </a:t>
            </a:r>
            <a:r>
              <a:rPr lang="fa-IR" sz="2400" b="1" dirty="0" smtClean="0">
                <a:cs typeface="B Nazanin" pitchFamily="2" charset="-78"/>
              </a:rPr>
              <a:t>است</a:t>
            </a:r>
            <a:r>
              <a:rPr lang="fa-IR" sz="2400" b="1" dirty="0">
                <a:cs typeface="B Nazanin" pitchFamily="2" charset="-78"/>
              </a:rPr>
              <a:t>. </a:t>
            </a:r>
            <a:endParaRPr lang="fa-IR" sz="2400" b="1" dirty="0" smtClean="0">
              <a:cs typeface="B Nazanin" pitchFamily="2" charset="-78"/>
            </a:endParaRPr>
          </a:p>
          <a:p>
            <a:pPr algn="r" rtl="1">
              <a:buNone/>
            </a:pPr>
            <a:endParaRPr lang="fa-IR" sz="2400" b="1" dirty="0" smtClean="0">
              <a:cs typeface="B Nazanin" pitchFamily="2" charset="-78"/>
            </a:endParaRPr>
          </a:p>
          <a:p>
            <a:pPr algn="r" rtl="1"/>
            <a:r>
              <a:rPr lang="fa-IR" sz="2400" b="1" dirty="0" smtClean="0">
                <a:cs typeface="B Nazanin" pitchFamily="2" charset="-78"/>
              </a:rPr>
              <a:t>”شیوه </a:t>
            </a:r>
            <a:r>
              <a:rPr lang="fa-IR" sz="2400" b="1" dirty="0">
                <a:cs typeface="B Nazanin" pitchFamily="2" charset="-78"/>
              </a:rPr>
              <a:t>زندگی </a:t>
            </a:r>
            <a:r>
              <a:rPr lang="fa-IR" sz="2400" b="1" dirty="0" smtClean="0">
                <a:cs typeface="B Nazanin" pitchFamily="2" charset="-78"/>
              </a:rPr>
              <a:t>سالم“هسته اصلی </a:t>
            </a:r>
            <a:r>
              <a:rPr lang="fa-IR" sz="2400" b="1" dirty="0">
                <a:cs typeface="B Nazanin" pitchFamily="2" charset="-78"/>
              </a:rPr>
              <a:t>و الزم برای </a:t>
            </a:r>
            <a:r>
              <a:rPr lang="fa-IR" sz="2400" b="1" dirty="0" smtClean="0">
                <a:cs typeface="B Nazanin" pitchFamily="2" charset="-78"/>
              </a:rPr>
              <a:t>پیشگیری </a:t>
            </a:r>
            <a:r>
              <a:rPr lang="fa-IR" sz="2400" b="1" dirty="0">
                <a:cs typeface="B Nazanin" pitchFamily="2" charset="-78"/>
              </a:rPr>
              <a:t>از بیماریهای </a:t>
            </a:r>
            <a:r>
              <a:rPr lang="fa-IR" sz="2400" b="1" dirty="0" smtClean="0">
                <a:cs typeface="B Nazanin" pitchFamily="2" charset="-78"/>
              </a:rPr>
              <a:t>مرگ آفرین </a:t>
            </a:r>
            <a:r>
              <a:rPr lang="fa-IR" sz="2400" b="1" dirty="0">
                <a:cs typeface="B Nazanin" pitchFamily="2" charset="-78"/>
              </a:rPr>
              <a:t>و </a:t>
            </a:r>
            <a:r>
              <a:rPr lang="fa-IR" sz="2400" b="1" dirty="0" smtClean="0">
                <a:cs typeface="B Nazanin" pitchFamily="2" charset="-78"/>
              </a:rPr>
              <a:t>ناتوان کننده عصر </a:t>
            </a:r>
            <a:r>
              <a:rPr lang="fa-IR" sz="2400" b="1" dirty="0">
                <a:cs typeface="B Nazanin" pitchFamily="2" charset="-78"/>
              </a:rPr>
              <a:t>حاضر و ارتقای </a:t>
            </a:r>
            <a:r>
              <a:rPr lang="fa-IR" sz="2400" b="1" dirty="0" smtClean="0">
                <a:cs typeface="B Nazanin" pitchFamily="2" charset="-78"/>
              </a:rPr>
              <a:t>سلامت </a:t>
            </a:r>
            <a:r>
              <a:rPr lang="fa-IR" sz="2400" b="1" dirty="0">
                <a:cs typeface="B Nazanin" pitchFamily="2" charset="-78"/>
              </a:rPr>
              <a:t>همه گروههای سنی و جنسی است.</a:t>
            </a:r>
            <a:endParaRPr lang="en-US" sz="2400" b="1" dirty="0">
              <a:cs typeface="B Nazanin" pitchFamily="2" charset="-78"/>
            </a:endParaRPr>
          </a:p>
        </p:txBody>
      </p:sp>
      <p:sp>
        <p:nvSpPr>
          <p:cNvPr id="2" name="Title 1"/>
          <p:cNvSpPr>
            <a:spLocks noGrp="1"/>
          </p:cNvSpPr>
          <p:nvPr>
            <p:ph type="title"/>
          </p:nvPr>
        </p:nvSpPr>
        <p:spPr>
          <a:xfrm>
            <a:off x="406400" y="457202"/>
            <a:ext cx="11582400" cy="382249"/>
          </a:xfrm>
        </p:spPr>
        <p:txBody>
          <a:bodyPr>
            <a:normAutofit fontScale="90000"/>
          </a:bodyPr>
          <a:lstStyle/>
          <a:p>
            <a:pPr algn="ctr"/>
            <a:r>
              <a:rPr lang="fa-IR" dirty="0"/>
              <a:t>مقدمه</a:t>
            </a:r>
            <a:endParaRPr lang="en-US" dirty="0"/>
          </a:p>
        </p:txBody>
      </p:sp>
    </p:spTree>
    <p:extLst>
      <p:ext uri="{BB962C8B-B14F-4D97-AF65-F5344CB8AC3E}">
        <p14:creationId xmlns:p14="http://schemas.microsoft.com/office/powerpoint/2010/main" val="2893410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502" y="1076594"/>
            <a:ext cx="10972800" cy="4525963"/>
          </a:xfrm>
        </p:spPr>
        <p:txBody>
          <a:bodyPr>
            <a:normAutofit/>
          </a:bodyPr>
          <a:lstStyle/>
          <a:p>
            <a:pPr algn="ctr" rtl="1">
              <a:buNone/>
            </a:pPr>
            <a:r>
              <a:rPr lang="fa-IR" sz="2600" b="1" dirty="0" smtClean="0">
                <a:cs typeface="B Nazanin" pitchFamily="2" charset="-78"/>
              </a:rPr>
              <a:t>مثال</a:t>
            </a:r>
          </a:p>
          <a:p>
            <a:pPr algn="ctr" rtl="1">
              <a:buNone/>
            </a:pPr>
            <a:endParaRPr lang="fa-IR" sz="2600" b="1" dirty="0" smtClean="0">
              <a:cs typeface="B Nazanin" pitchFamily="2" charset="-78"/>
            </a:endParaRPr>
          </a:p>
          <a:p>
            <a:pPr algn="r" rtl="1">
              <a:lnSpc>
                <a:spcPct val="150000"/>
              </a:lnSpc>
            </a:pPr>
            <a:r>
              <a:rPr lang="fa-IR" sz="2600" b="1" dirty="0" smtClean="0">
                <a:cs typeface="B Nazanin" pitchFamily="2" charset="-78"/>
              </a:rPr>
              <a:t>خوردن </a:t>
            </a:r>
            <a:r>
              <a:rPr lang="fa-IR" sz="2600" b="1" dirty="0">
                <a:cs typeface="B Nazanin" pitchFamily="2" charset="-78"/>
              </a:rPr>
              <a:t>چیپس: خیلی آشنا، بدون فکر و عادتی </a:t>
            </a:r>
            <a:endParaRPr lang="fa-IR" sz="2600" b="1" dirty="0" smtClean="0">
              <a:cs typeface="B Nazanin" pitchFamily="2" charset="-78"/>
            </a:endParaRPr>
          </a:p>
          <a:p>
            <a:pPr algn="r" rtl="1">
              <a:lnSpc>
                <a:spcPct val="150000"/>
              </a:lnSpc>
            </a:pPr>
            <a:r>
              <a:rPr lang="fa-IR" sz="2600" b="1" dirty="0" smtClean="0">
                <a:cs typeface="B Nazanin" pitchFamily="2" charset="-78"/>
              </a:rPr>
              <a:t>برداشتن </a:t>
            </a:r>
            <a:r>
              <a:rPr lang="fa-IR" sz="2600" b="1" dirty="0">
                <a:cs typeface="B Nazanin" pitchFamily="2" charset="-78"/>
              </a:rPr>
              <a:t>یک غذای مورد </a:t>
            </a:r>
            <a:r>
              <a:rPr lang="fa-IR" sz="2600" b="1" dirty="0" smtClean="0">
                <a:cs typeface="B Nazanin" pitchFamily="2" charset="-78"/>
              </a:rPr>
              <a:t>علاقه </a:t>
            </a:r>
            <a:r>
              <a:rPr lang="fa-IR" sz="2600" b="1" dirty="0">
                <a:cs typeface="B Nazanin" pitchFamily="2" charset="-78"/>
              </a:rPr>
              <a:t>از سفره سلف سرویس: آشنا، حداقل فکر و پاسخ حسی </a:t>
            </a:r>
            <a:endParaRPr lang="fa-IR" sz="2600" b="1" dirty="0" smtClean="0">
              <a:cs typeface="B Nazanin" pitchFamily="2" charset="-78"/>
            </a:endParaRPr>
          </a:p>
          <a:p>
            <a:pPr algn="r" rtl="1">
              <a:lnSpc>
                <a:spcPct val="150000"/>
              </a:lnSpc>
            </a:pPr>
            <a:r>
              <a:rPr lang="fa-IR" sz="2600" b="1" dirty="0" smtClean="0">
                <a:cs typeface="B Nazanin" pitchFamily="2" charset="-78"/>
              </a:rPr>
              <a:t>ثبت </a:t>
            </a:r>
            <a:r>
              <a:rPr lang="fa-IR" sz="2600" b="1" dirty="0">
                <a:cs typeface="B Nazanin" pitchFamily="2" charset="-78"/>
              </a:rPr>
              <a:t>نام برای کارگاه رژیم درمانی: نیمه آشنا، تا حدودی فکر، انتخاب بر اساس خودپنداره </a:t>
            </a:r>
            <a:endParaRPr lang="fa-IR" sz="2600" b="1" dirty="0" smtClean="0">
              <a:cs typeface="B Nazanin" pitchFamily="2" charset="-78"/>
            </a:endParaRPr>
          </a:p>
          <a:p>
            <a:pPr algn="r" rtl="1">
              <a:lnSpc>
                <a:spcPct val="150000"/>
              </a:lnSpc>
            </a:pPr>
            <a:r>
              <a:rPr lang="fa-IR" sz="2600" b="1" dirty="0" smtClean="0">
                <a:cs typeface="B Nazanin" pitchFamily="2" charset="-78"/>
              </a:rPr>
              <a:t>قضاوت </a:t>
            </a:r>
            <a:r>
              <a:rPr lang="fa-IR" sz="2600" b="1" dirty="0">
                <a:cs typeface="B Nazanin" pitchFamily="2" charset="-78"/>
              </a:rPr>
              <a:t>اینکه آیا یک چیزبرگر رژیم را </a:t>
            </a:r>
            <a:r>
              <a:rPr lang="fa-IR" sz="2600" b="1" dirty="0" smtClean="0">
                <a:cs typeface="B Nazanin" pitchFamily="2" charset="-78"/>
              </a:rPr>
              <a:t>می شکند</a:t>
            </a:r>
            <a:r>
              <a:rPr lang="fa-IR" sz="2600" b="1" dirty="0">
                <a:cs typeface="B Nazanin" pitchFamily="2" charset="-78"/>
              </a:rPr>
              <a:t>: ناآشنا، نیازمند فکر، پاسخ آسان سازی شده با روش </a:t>
            </a:r>
            <a:r>
              <a:rPr lang="fa-IR" sz="2600" b="1" dirty="0" smtClean="0">
                <a:cs typeface="B Nazanin" pitchFamily="2" charset="-78"/>
              </a:rPr>
              <a:t>ابتکاری</a:t>
            </a:r>
          </a:p>
          <a:p>
            <a:pPr algn="r" rtl="1">
              <a:lnSpc>
                <a:spcPct val="150000"/>
              </a:lnSpc>
            </a:pPr>
            <a:r>
              <a:rPr lang="fa-IR" sz="2600" b="1" dirty="0" smtClean="0">
                <a:cs typeface="B Nazanin" pitchFamily="2" charset="-78"/>
              </a:rPr>
              <a:t> </a:t>
            </a:r>
            <a:r>
              <a:rPr lang="fa-IR" sz="2600" b="1" dirty="0">
                <a:cs typeface="B Nazanin" pitchFamily="2" charset="-78"/>
              </a:rPr>
              <a:t>تنظیم برنامه غذایی هفتگی، بر اساس کالری روزانه و مواد غذایی متنوع: نا آشنا، نیازمند فکر و توجه بسیار، محاسبات سود-زیان و آ </a:t>
            </a:r>
            <a:r>
              <a:rPr lang="fa-IR" sz="2600" b="1" dirty="0" smtClean="0">
                <a:cs typeface="B Nazanin" pitchFamily="2" charset="-78"/>
              </a:rPr>
              <a:t>گاهانه</a:t>
            </a:r>
            <a:endParaRPr lang="en-US" sz="2600" b="1" dirty="0">
              <a:cs typeface="B Nazanin" pitchFamily="2" charset="-78"/>
            </a:endParaRPr>
          </a:p>
        </p:txBody>
      </p:sp>
      <p:sp>
        <p:nvSpPr>
          <p:cNvPr id="2" name="Title 1"/>
          <p:cNvSpPr>
            <a:spLocks noGrp="1"/>
          </p:cNvSpPr>
          <p:nvPr>
            <p:ph type="title"/>
          </p:nvPr>
        </p:nvSpPr>
        <p:spPr>
          <a:xfrm>
            <a:off x="624590" y="0"/>
            <a:ext cx="10972800" cy="1143000"/>
          </a:xfrm>
        </p:spPr>
        <p:txBody>
          <a:bodyPr/>
          <a:lstStyle/>
          <a:p>
            <a:pPr algn="ctr" rtl="1"/>
            <a:r>
              <a:rPr lang="fa-IR" dirty="0" smtClean="0"/>
              <a:t>رفتار (ادامه ) </a:t>
            </a:r>
            <a:endParaRPr lang="en-US" dirty="0"/>
          </a:p>
        </p:txBody>
      </p:sp>
    </p:spTree>
    <p:extLst>
      <p:ext uri="{BB962C8B-B14F-4D97-AF65-F5344CB8AC3E}">
        <p14:creationId xmlns:p14="http://schemas.microsoft.com/office/powerpoint/2010/main" val="2910425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4551" y="1106575"/>
            <a:ext cx="10972800" cy="4525963"/>
          </a:xfrm>
        </p:spPr>
        <p:txBody>
          <a:bodyPr>
            <a:normAutofit/>
          </a:bodyPr>
          <a:lstStyle/>
          <a:p>
            <a:pPr algn="just" rtl="1"/>
            <a:r>
              <a:rPr lang="fa-IR" sz="2600" b="1" dirty="0">
                <a:cs typeface="B Nazanin" pitchFamily="2" charset="-78"/>
              </a:rPr>
              <a:t>برای انجام یک رفتار فرد باید ابتدا </a:t>
            </a:r>
            <a:r>
              <a:rPr lang="fa-IR" sz="2600" b="1" u="sng" dirty="0">
                <a:solidFill>
                  <a:srgbClr val="C00000"/>
                </a:solidFill>
                <a:cs typeface="B Nazanin" pitchFamily="2" charset="-78"/>
              </a:rPr>
              <a:t>دانش کافی </a:t>
            </a:r>
            <a:r>
              <a:rPr lang="fa-IR" sz="2600" b="1" dirty="0" smtClean="0">
                <a:cs typeface="B Nazanin" pitchFamily="2" charset="-78"/>
              </a:rPr>
              <a:t>کسب </a:t>
            </a:r>
            <a:r>
              <a:rPr lang="fa-IR" sz="2600" b="1" dirty="0">
                <a:cs typeface="B Nazanin" pitchFamily="2" charset="-78"/>
              </a:rPr>
              <a:t>کرده و </a:t>
            </a:r>
            <a:r>
              <a:rPr lang="fa-IR" sz="2600" b="1" dirty="0" smtClean="0">
                <a:cs typeface="B Nazanin" pitchFamily="2" charset="-78"/>
              </a:rPr>
              <a:t>نسبت </a:t>
            </a:r>
            <a:r>
              <a:rPr lang="fa-IR" sz="2600" b="1" dirty="0">
                <a:cs typeface="B Nazanin" pitchFamily="2" charset="-78"/>
              </a:rPr>
              <a:t>به آن </a:t>
            </a:r>
            <a:r>
              <a:rPr lang="fa-IR" sz="2600" b="1" u="sng" dirty="0">
                <a:cs typeface="B Nazanin" pitchFamily="2" charset="-78"/>
              </a:rPr>
              <a:t>ن</a:t>
            </a:r>
            <a:r>
              <a:rPr lang="fa-IR" sz="2600" b="1" u="sng" dirty="0">
                <a:solidFill>
                  <a:srgbClr val="C00000"/>
                </a:solidFill>
                <a:cs typeface="B Nazanin" pitchFamily="2" charset="-78"/>
              </a:rPr>
              <a:t>گرش</a:t>
            </a:r>
            <a:r>
              <a:rPr lang="fa-IR" sz="2600" b="1" dirty="0">
                <a:cs typeface="B Nazanin" pitchFamily="2" charset="-78"/>
              </a:rPr>
              <a:t> پیدا کرده باشد. </a:t>
            </a:r>
            <a:r>
              <a:rPr lang="fa-IR" sz="2600" b="1" dirty="0" smtClean="0">
                <a:cs typeface="B Nazanin" pitchFamily="2" charset="-78"/>
              </a:rPr>
              <a:t>سپس </a:t>
            </a:r>
            <a:r>
              <a:rPr lang="fa-IR" sz="2600" b="1" dirty="0">
                <a:cs typeface="B Nazanin" pitchFamily="2" charset="-78"/>
              </a:rPr>
              <a:t>برای انجام آن</a:t>
            </a:r>
            <a:r>
              <a:rPr lang="fa-IR" sz="2600" b="1" u="sng" dirty="0">
                <a:cs typeface="B Nazanin" pitchFamily="2" charset="-78"/>
              </a:rPr>
              <a:t> </a:t>
            </a:r>
            <a:r>
              <a:rPr lang="fa-IR" sz="2600" b="1" u="sng" dirty="0">
                <a:solidFill>
                  <a:srgbClr val="C00000"/>
                </a:solidFill>
                <a:cs typeface="B Nazanin" pitchFamily="2" charset="-78"/>
              </a:rPr>
              <a:t>قصد</a:t>
            </a:r>
            <a:r>
              <a:rPr lang="fa-IR" sz="2600" b="1" u="sng" dirty="0">
                <a:cs typeface="B Nazanin" pitchFamily="2" charset="-78"/>
              </a:rPr>
              <a:t> </a:t>
            </a:r>
            <a:r>
              <a:rPr lang="fa-IR" sz="2600" b="1" dirty="0" smtClean="0">
                <a:cs typeface="B Nazanin" pitchFamily="2" charset="-78"/>
              </a:rPr>
              <a:t>کرده و </a:t>
            </a:r>
            <a:r>
              <a:rPr lang="fa-IR" sz="2600" b="1" dirty="0">
                <a:cs typeface="B Nazanin" pitchFamily="2" charset="-78"/>
              </a:rPr>
              <a:t>در نهایت آن رفتار خاص را </a:t>
            </a:r>
            <a:r>
              <a:rPr lang="fa-IR" sz="2600" b="1" u="sng" dirty="0">
                <a:solidFill>
                  <a:srgbClr val="C00000"/>
                </a:solidFill>
                <a:cs typeface="B Nazanin" pitchFamily="2" charset="-78"/>
              </a:rPr>
              <a:t>انجام</a:t>
            </a:r>
            <a:r>
              <a:rPr lang="fa-IR" sz="2600" b="1" dirty="0">
                <a:cs typeface="B Nazanin" pitchFamily="2" charset="-78"/>
              </a:rPr>
              <a:t> دهد. </a:t>
            </a:r>
            <a:endParaRPr lang="fa-IR" sz="2600" b="1" dirty="0" smtClean="0">
              <a:cs typeface="B Nazanin" pitchFamily="2" charset="-78"/>
            </a:endParaRPr>
          </a:p>
          <a:p>
            <a:pPr algn="r" rtl="1">
              <a:buNone/>
            </a:pPr>
            <a:endParaRPr lang="fa-IR" sz="2600" b="1" dirty="0">
              <a:cs typeface="B Nazanin" pitchFamily="2" charset="-78"/>
            </a:endParaRPr>
          </a:p>
          <a:p>
            <a:pPr algn="just" rtl="1"/>
            <a:r>
              <a:rPr lang="fa-IR" sz="2600" b="1" dirty="0" smtClean="0">
                <a:cs typeface="B Nazanin" pitchFamily="2" charset="-78"/>
              </a:rPr>
              <a:t>مثال</a:t>
            </a:r>
            <a:r>
              <a:rPr lang="fa-IR" sz="2600" b="1" dirty="0">
                <a:cs typeface="B Nazanin" pitchFamily="2" charset="-78"/>
              </a:rPr>
              <a:t>: </a:t>
            </a:r>
            <a:r>
              <a:rPr lang="fa-IR" sz="2600" b="1" dirty="0" smtClean="0">
                <a:cs typeface="B Nazanin" pitchFamily="2" charset="-78"/>
              </a:rPr>
              <a:t>فرد </a:t>
            </a:r>
            <a:r>
              <a:rPr lang="fa-IR" sz="2600" b="1" dirty="0">
                <a:cs typeface="B Nazanin" pitchFamily="2" charset="-78"/>
              </a:rPr>
              <a:t>در </a:t>
            </a:r>
            <a:r>
              <a:rPr lang="fa-IR" sz="2600" b="1" dirty="0" smtClean="0">
                <a:cs typeface="B Nazanin" pitchFamily="2" charset="-78"/>
              </a:rPr>
              <a:t>مورد </a:t>
            </a:r>
            <a:r>
              <a:rPr lang="fa-IR" sz="2600" b="1" dirty="0">
                <a:cs typeface="B Nazanin" pitchFamily="2" charset="-78"/>
              </a:rPr>
              <a:t>خطرات بی تحرکی و فواید فعالیت بدنی </a:t>
            </a:r>
            <a:r>
              <a:rPr lang="fa-IR" sz="2600" b="1" dirty="0" smtClean="0">
                <a:cs typeface="B Nazanin" pitchFamily="2" charset="-78"/>
              </a:rPr>
              <a:t>اطلاعات </a:t>
            </a:r>
            <a:r>
              <a:rPr lang="fa-IR" sz="2600" b="1" dirty="0">
                <a:cs typeface="B Nazanin" pitchFamily="2" charset="-78"/>
              </a:rPr>
              <a:t>و آ گاهی </a:t>
            </a:r>
            <a:r>
              <a:rPr lang="fa-IR" sz="2600" b="1" dirty="0" smtClean="0">
                <a:cs typeface="B Nazanin" pitchFamily="2" charset="-78"/>
              </a:rPr>
              <a:t>کسب کرده است</a:t>
            </a:r>
            <a:r>
              <a:rPr lang="fa-IR" sz="2600" b="1" dirty="0">
                <a:cs typeface="B Nazanin" pitchFamily="2" charset="-78"/>
              </a:rPr>
              <a:t>. به این دانش </a:t>
            </a:r>
            <a:r>
              <a:rPr lang="fa-IR" sz="2600" b="1" dirty="0" smtClean="0">
                <a:cs typeface="B Nazanin" pitchFamily="2" charset="-78"/>
              </a:rPr>
              <a:t>خود </a:t>
            </a:r>
            <a:r>
              <a:rPr lang="fa-IR" sz="2600" b="1" dirty="0">
                <a:cs typeface="B Nazanin" pitchFamily="2" charset="-78"/>
              </a:rPr>
              <a:t>باور دارد و برای انجام فعالیت بدنی </a:t>
            </a:r>
            <a:r>
              <a:rPr lang="fa-IR" sz="2600" b="1" dirty="0" smtClean="0">
                <a:cs typeface="B Nazanin" pitchFamily="2" charset="-78"/>
              </a:rPr>
              <a:t>برنامه ریزی </a:t>
            </a:r>
            <a:r>
              <a:rPr lang="fa-IR" sz="2600" b="1" dirty="0">
                <a:cs typeface="B Nazanin" pitchFamily="2" charset="-78"/>
              </a:rPr>
              <a:t>کرده و فعالیت بدنی را جزئی از زندگی روزمره خود قرار </a:t>
            </a:r>
            <a:r>
              <a:rPr lang="fa-IR" sz="2600" b="1" dirty="0" smtClean="0">
                <a:cs typeface="B Nazanin" pitchFamily="2" charset="-78"/>
              </a:rPr>
              <a:t>می دهد</a:t>
            </a:r>
            <a:r>
              <a:rPr lang="fa-IR" sz="2600" b="1" dirty="0">
                <a:cs typeface="B Nazanin" pitchFamily="2" charset="-78"/>
              </a:rPr>
              <a:t>. </a:t>
            </a:r>
            <a:endParaRPr lang="fa-IR" sz="2600" b="1" dirty="0" smtClean="0">
              <a:cs typeface="B Nazanin" pitchFamily="2" charset="-78"/>
            </a:endParaRPr>
          </a:p>
          <a:p>
            <a:pPr algn="just" rtl="1">
              <a:buNone/>
            </a:pPr>
            <a:endParaRPr lang="fa-IR" sz="2600" b="1" dirty="0" smtClean="0">
              <a:cs typeface="B Nazanin" pitchFamily="2" charset="-78"/>
            </a:endParaRPr>
          </a:p>
          <a:p>
            <a:pPr algn="just" rtl="1"/>
            <a:r>
              <a:rPr lang="fa-IR" sz="2600" b="1" dirty="0" smtClean="0">
                <a:cs typeface="B Nazanin" pitchFamily="2" charset="-78"/>
              </a:rPr>
              <a:t>عوامل </a:t>
            </a:r>
            <a:r>
              <a:rPr lang="fa-IR" sz="2600" b="1" dirty="0">
                <a:cs typeface="B Nazanin" pitchFamily="2" charset="-78"/>
              </a:rPr>
              <a:t>موثر در </a:t>
            </a:r>
            <a:r>
              <a:rPr lang="fa-IR" sz="2600" b="1" dirty="0" smtClean="0">
                <a:cs typeface="B Nazanin" pitchFamily="2" charset="-78"/>
              </a:rPr>
              <a:t>رفتارشامل</a:t>
            </a:r>
            <a:r>
              <a:rPr lang="fa-IR" sz="2600" b="1" dirty="0">
                <a:cs typeface="B Nazanin" pitchFamily="2" charset="-78"/>
              </a:rPr>
              <a:t>: عوامل ژنتیکی، هورمونی، </a:t>
            </a:r>
            <a:r>
              <a:rPr lang="fa-IR" sz="2600" b="1" dirty="0" smtClean="0">
                <a:cs typeface="B Nazanin" pitchFamily="2" charset="-78"/>
              </a:rPr>
              <a:t>شناختی </a:t>
            </a:r>
            <a:r>
              <a:rPr lang="fa-IR" sz="2600" b="1" dirty="0">
                <a:cs typeface="B Nazanin" pitchFamily="2" charset="-78"/>
              </a:rPr>
              <a:t>رفتاری، اجتماعی، اقتصادی، سیاسی- قانونی، محیطی </a:t>
            </a:r>
            <a:r>
              <a:rPr lang="fa-IR" sz="2600" b="1" dirty="0" smtClean="0">
                <a:cs typeface="B Nazanin" pitchFamily="2" charset="-78"/>
              </a:rPr>
              <a:t>(فیزیکی </a:t>
            </a:r>
            <a:r>
              <a:rPr lang="fa-IR" sz="2600" b="1" dirty="0">
                <a:cs typeface="B Nazanin" pitchFamily="2" charset="-78"/>
              </a:rPr>
              <a:t>و زیست </a:t>
            </a:r>
            <a:r>
              <a:rPr lang="fa-IR" sz="2600" b="1" dirty="0" smtClean="0">
                <a:cs typeface="B Nazanin" pitchFamily="2" charset="-78"/>
              </a:rPr>
              <a:t>محیطی)، می باشد</a:t>
            </a:r>
            <a:r>
              <a:rPr lang="fa-IR" sz="2600" b="1" dirty="0">
                <a:cs typeface="B Nazanin" pitchFamily="2" charset="-78"/>
              </a:rPr>
              <a:t>. </a:t>
            </a:r>
            <a:endParaRPr lang="en-US" sz="2600" b="1" dirty="0">
              <a:cs typeface="B Nazanin" pitchFamily="2" charset="-78"/>
            </a:endParaRPr>
          </a:p>
        </p:txBody>
      </p:sp>
      <p:sp>
        <p:nvSpPr>
          <p:cNvPr id="2" name="Title 1"/>
          <p:cNvSpPr>
            <a:spLocks noGrp="1"/>
          </p:cNvSpPr>
          <p:nvPr>
            <p:ph type="title"/>
          </p:nvPr>
        </p:nvSpPr>
        <p:spPr>
          <a:xfrm>
            <a:off x="654570" y="0"/>
            <a:ext cx="10972800" cy="884420"/>
          </a:xfrm>
        </p:spPr>
        <p:txBody>
          <a:bodyPr/>
          <a:lstStyle/>
          <a:p>
            <a:pPr algn="ctr"/>
            <a:r>
              <a:rPr lang="fa-IR" dirty="0" smtClean="0"/>
              <a:t>رفتار (ادامه ) </a:t>
            </a:r>
            <a:endParaRPr lang="en-US" dirty="0"/>
          </a:p>
        </p:txBody>
      </p:sp>
    </p:spTree>
    <p:extLst>
      <p:ext uri="{BB962C8B-B14F-4D97-AF65-F5344CB8AC3E}">
        <p14:creationId xmlns:p14="http://schemas.microsoft.com/office/powerpoint/2010/main" val="3850493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292" y="483629"/>
            <a:ext cx="10418164" cy="6194489"/>
          </a:xfrm>
        </p:spPr>
        <p:txBody>
          <a:bodyPr>
            <a:normAutofit fontScale="32500" lnSpcReduction="20000"/>
          </a:bodyPr>
          <a:lstStyle/>
          <a:p>
            <a:pPr algn="r" rtl="1">
              <a:buNone/>
            </a:pPr>
            <a:r>
              <a:rPr lang="fa-IR" sz="3400" b="1" dirty="0" smtClean="0">
                <a:cs typeface="B Nazanin" pitchFamily="2" charset="-78"/>
              </a:rPr>
              <a:t>    </a:t>
            </a:r>
            <a:r>
              <a:rPr lang="fa-IR" sz="10400" b="1" u="sng" dirty="0" smtClean="0">
                <a:cs typeface="B Nazanin" pitchFamily="2" charset="-78"/>
              </a:rPr>
              <a:t>لزوم </a:t>
            </a:r>
            <a:r>
              <a:rPr lang="fa-IR" sz="10400" b="1" u="sng" dirty="0">
                <a:cs typeface="B Nazanin" pitchFamily="2" charset="-78"/>
              </a:rPr>
              <a:t>تغییر </a:t>
            </a:r>
            <a:r>
              <a:rPr lang="fa-IR" sz="10400" b="1" u="sng" dirty="0" smtClean="0">
                <a:cs typeface="B Nazanin" pitchFamily="2" charset="-78"/>
              </a:rPr>
              <a:t>رفتار</a:t>
            </a:r>
          </a:p>
          <a:p>
            <a:pPr algn="r" rtl="1">
              <a:lnSpc>
                <a:spcPct val="150000"/>
              </a:lnSpc>
            </a:pPr>
            <a:r>
              <a:rPr lang="fa-IR" sz="7400" b="1" dirty="0" smtClean="0">
                <a:cs typeface="B Nazanin" pitchFamily="2" charset="-78"/>
              </a:rPr>
              <a:t>تغییر سبک زندگی در دهه های اخیر، شهر نشینی و صنعتی شدن به تهدید جدی برای تغییر الگوی رفتاری و اصلاح سبک زندگی تبدیل شده است.</a:t>
            </a:r>
          </a:p>
          <a:p>
            <a:pPr algn="r" rtl="1">
              <a:lnSpc>
                <a:spcPct val="150000"/>
              </a:lnSpc>
            </a:pPr>
            <a:endParaRPr lang="fa-IR" sz="7400" b="1" dirty="0" smtClean="0">
              <a:cs typeface="B Nazanin" pitchFamily="2" charset="-78"/>
            </a:endParaRPr>
          </a:p>
          <a:p>
            <a:pPr algn="r" rtl="1">
              <a:lnSpc>
                <a:spcPct val="150000"/>
              </a:lnSpc>
            </a:pPr>
            <a:r>
              <a:rPr lang="fa-IR" sz="7400" b="1" dirty="0" smtClean="0">
                <a:cs typeface="B Nazanin" pitchFamily="2" charset="-78"/>
              </a:rPr>
              <a:t> در نتیجه به یکی از دغدغه های اصلی همه افراد از جمله برنامه ریزان و سیاستگذاران سلامت تبدیل شده است.</a:t>
            </a:r>
          </a:p>
          <a:p>
            <a:pPr algn="r" rtl="1">
              <a:lnSpc>
                <a:spcPct val="150000"/>
              </a:lnSpc>
            </a:pPr>
            <a:endParaRPr lang="fa-IR" sz="7400" b="1" dirty="0" smtClean="0">
              <a:cs typeface="B Nazanin" pitchFamily="2" charset="-78"/>
            </a:endParaRPr>
          </a:p>
          <a:p>
            <a:pPr algn="r" rtl="1">
              <a:lnSpc>
                <a:spcPct val="150000"/>
              </a:lnSpc>
            </a:pPr>
            <a:r>
              <a:rPr lang="fa-IR" sz="7400" b="1" dirty="0" smtClean="0">
                <a:cs typeface="B Nazanin" pitchFamily="2" charset="-78"/>
              </a:rPr>
              <a:t>و از طرفی چا لشی اساسی برای دولت ها و جوامع انسانی گردیده است. </a:t>
            </a:r>
          </a:p>
          <a:p>
            <a:pPr algn="r" rtl="1">
              <a:lnSpc>
                <a:spcPct val="150000"/>
              </a:lnSpc>
            </a:pPr>
            <a:endParaRPr lang="fa-IR" sz="7400" b="1" dirty="0" smtClean="0">
              <a:cs typeface="B Nazanin" pitchFamily="2" charset="-78"/>
            </a:endParaRPr>
          </a:p>
          <a:p>
            <a:pPr algn="r" rtl="1">
              <a:lnSpc>
                <a:spcPct val="150000"/>
              </a:lnSpc>
            </a:pPr>
            <a:r>
              <a:rPr lang="fa-IR" sz="7400" b="1" u="sng" dirty="0" smtClean="0">
                <a:cs typeface="B Nazanin" pitchFamily="2" charset="-78"/>
              </a:rPr>
              <a:t>شیوه نادرست زندگی</a:t>
            </a:r>
            <a:r>
              <a:rPr lang="fa-IR" sz="7400" b="1" dirty="0" smtClean="0">
                <a:cs typeface="B Nazanin" pitchFamily="2" charset="-78"/>
              </a:rPr>
              <a:t>، از جمله بی تحرکی و زندگی ماشینی در کنار الگوی نامناسب تغذیه از </a:t>
            </a:r>
            <a:r>
              <a:rPr lang="fa-IR" sz="7400" b="1" u="sng" dirty="0" smtClean="0">
                <a:cs typeface="B Nazanin" pitchFamily="2" charset="-78"/>
              </a:rPr>
              <a:t>مهمترین آسیب رسان ها</a:t>
            </a:r>
            <a:r>
              <a:rPr lang="fa-IR" sz="7400" b="1" dirty="0" smtClean="0">
                <a:cs typeface="B Nazanin" pitchFamily="2" charset="-78"/>
              </a:rPr>
              <a:t> برای سلامت افراد هستند</a:t>
            </a:r>
            <a:r>
              <a:rPr lang="fa-IR" sz="10400" b="1" dirty="0" smtClean="0">
                <a:cs typeface="B Nazanin" pitchFamily="2" charset="-78"/>
              </a:rPr>
              <a:t>.</a:t>
            </a:r>
          </a:p>
          <a:p>
            <a:pPr algn="just" rtl="1">
              <a:lnSpc>
                <a:spcPct val="120000"/>
              </a:lnSpc>
            </a:pPr>
            <a:endParaRPr lang="fa-IR" sz="10400" b="1" dirty="0" smtClean="0">
              <a:cs typeface="B Nazanin" pitchFamily="2" charset="-78"/>
            </a:endParaRPr>
          </a:p>
          <a:p>
            <a:pPr algn="just" rtl="1">
              <a:lnSpc>
                <a:spcPct val="120000"/>
              </a:lnSpc>
            </a:pPr>
            <a:endParaRPr lang="en-US" sz="10400" b="1" dirty="0" smtClean="0">
              <a:cs typeface="B Nazanin" pitchFamily="2" charset="-78"/>
            </a:endParaRPr>
          </a:p>
        </p:txBody>
      </p:sp>
      <p:sp>
        <p:nvSpPr>
          <p:cNvPr id="2" name="Title 1"/>
          <p:cNvSpPr>
            <a:spLocks noGrp="1"/>
          </p:cNvSpPr>
          <p:nvPr>
            <p:ph type="title"/>
          </p:nvPr>
        </p:nvSpPr>
        <p:spPr>
          <a:xfrm>
            <a:off x="813218" y="0"/>
            <a:ext cx="9875520" cy="593558"/>
          </a:xfrm>
        </p:spPr>
        <p:txBody>
          <a:bodyPr>
            <a:normAutofit fontScale="90000"/>
          </a:bodyPr>
          <a:lstStyle/>
          <a:p>
            <a:pPr algn="ctr"/>
            <a:r>
              <a:rPr lang="fa-IR" dirty="0" smtClean="0"/>
              <a:t>تغیییر </a:t>
            </a:r>
            <a:r>
              <a:rPr lang="fa-IR" dirty="0"/>
              <a:t>رفتار</a:t>
            </a:r>
            <a:endParaRPr lang="en-US" dirty="0"/>
          </a:p>
        </p:txBody>
      </p:sp>
    </p:spTree>
    <p:extLst>
      <p:ext uri="{BB962C8B-B14F-4D97-AF65-F5344CB8AC3E}">
        <p14:creationId xmlns:p14="http://schemas.microsoft.com/office/powerpoint/2010/main" val="1933548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14401"/>
            <a:ext cx="10972800" cy="5092892"/>
          </a:xfrm>
        </p:spPr>
        <p:txBody>
          <a:bodyPr>
            <a:normAutofit fontScale="25000" lnSpcReduction="20000"/>
          </a:bodyPr>
          <a:lstStyle/>
          <a:p>
            <a:pPr algn="just" rtl="1">
              <a:lnSpc>
                <a:spcPct val="120000"/>
              </a:lnSpc>
            </a:pPr>
            <a:r>
              <a:rPr lang="fa-IR" sz="9600" b="1" u="sng" dirty="0" smtClean="0">
                <a:cs typeface="B Nazanin" pitchFamily="2" charset="-78"/>
              </a:rPr>
              <a:t>لزوم تغییر رفتار(ادامه )</a:t>
            </a:r>
            <a:endParaRPr lang="fa-IR" sz="9600" b="1" dirty="0" smtClean="0">
              <a:cs typeface="B Nazanin" pitchFamily="2" charset="-78"/>
            </a:endParaRPr>
          </a:p>
          <a:p>
            <a:pPr algn="just" rtl="1">
              <a:lnSpc>
                <a:spcPct val="170000"/>
              </a:lnSpc>
            </a:pPr>
            <a:r>
              <a:rPr lang="fa-IR" sz="9600" b="1" dirty="0" smtClean="0">
                <a:cs typeface="B Nazanin" pitchFamily="2" charset="-78"/>
              </a:rPr>
              <a:t>سریع شدن چرخه زندگی روزمره افراد، مشکلات اقتصادی و اجتماعی هر روز فشار و استرس زیادی به افراد وارد کرده و یک زندگی پراسترس بی تحرک را رقم می زند.</a:t>
            </a:r>
          </a:p>
          <a:p>
            <a:pPr algn="just" rtl="1">
              <a:lnSpc>
                <a:spcPct val="120000"/>
              </a:lnSpc>
              <a:buNone/>
            </a:pPr>
            <a:endParaRPr lang="fa-IR" sz="9600" b="1" dirty="0" smtClean="0">
              <a:cs typeface="B Nazanin" pitchFamily="2" charset="-78"/>
            </a:endParaRPr>
          </a:p>
          <a:p>
            <a:pPr algn="just" rtl="1">
              <a:lnSpc>
                <a:spcPct val="120000"/>
              </a:lnSpc>
            </a:pPr>
            <a:r>
              <a:rPr lang="fa-IR" sz="9600" b="1" dirty="0" smtClean="0">
                <a:cs typeface="B Nazanin" pitchFamily="2" charset="-78"/>
              </a:rPr>
              <a:t>مصرف دخانیات و سوءمصرف مواد و الکل نیز فرد را متحمل آسیب مضاعف می کند.</a:t>
            </a:r>
          </a:p>
          <a:p>
            <a:pPr algn="just" rtl="1">
              <a:lnSpc>
                <a:spcPct val="120000"/>
              </a:lnSpc>
              <a:buNone/>
            </a:pPr>
            <a:endParaRPr lang="fa-IR" sz="9600" b="1" dirty="0" smtClean="0">
              <a:cs typeface="B Nazanin" pitchFamily="2" charset="-78"/>
            </a:endParaRPr>
          </a:p>
          <a:p>
            <a:pPr algn="just" rtl="1">
              <a:lnSpc>
                <a:spcPct val="170000"/>
              </a:lnSpc>
            </a:pPr>
            <a:r>
              <a:rPr lang="fa-IR" sz="9600" b="1" dirty="0" smtClean="0">
                <a:cs typeface="B Nazanin" pitchFamily="2" charset="-78"/>
              </a:rPr>
              <a:t>به طور خلاصه، در شرایط حاضر، علیرغم نیاز افراد و جوامع به انتخاب رفتارهای سالم در جهت تامین، حفظ و ارتقای سلا متی، </a:t>
            </a:r>
            <a:r>
              <a:rPr lang="fa-IR" sz="9600" b="1" u="sng" dirty="0" smtClean="0">
                <a:solidFill>
                  <a:srgbClr val="C00000"/>
                </a:solidFill>
                <a:cs typeface="B Nazanin" pitchFamily="2" charset="-78"/>
              </a:rPr>
              <a:t>رفتار سالم، دیگر انتخاب اول افراد نیست </a:t>
            </a:r>
            <a:r>
              <a:rPr lang="fa-IR" sz="9600" b="1" dirty="0" smtClean="0">
                <a:cs typeface="B Nazanin" pitchFamily="2" charset="-78"/>
              </a:rPr>
              <a:t>و </a:t>
            </a:r>
            <a:r>
              <a:rPr lang="fa-IR" sz="9600" b="1" u="sng" dirty="0" smtClean="0">
                <a:cs typeface="B Nazanin" pitchFamily="2" charset="-78"/>
              </a:rPr>
              <a:t>کمک</a:t>
            </a:r>
            <a:r>
              <a:rPr lang="fa-IR" sz="9600" b="1" dirty="0" smtClean="0">
                <a:cs typeface="B Nazanin" pitchFamily="2" charset="-78"/>
              </a:rPr>
              <a:t> به افراد و جوامع </a:t>
            </a:r>
            <a:r>
              <a:rPr lang="fa-IR" sz="9600" b="1" u="sng" dirty="0" smtClean="0">
                <a:cs typeface="B Nazanin" pitchFamily="2" charset="-78"/>
              </a:rPr>
              <a:t>برای تغییر رفتار های ناسالم و انتخاب و اتخاذ رفتارهای سالم </a:t>
            </a:r>
            <a:r>
              <a:rPr lang="fa-IR" sz="9600" b="1" dirty="0" smtClean="0">
                <a:cs typeface="B Nazanin" pitchFamily="2" charset="-78"/>
              </a:rPr>
              <a:t>بیش از پیش </a:t>
            </a:r>
            <a:r>
              <a:rPr lang="fa-IR" sz="9600" b="1" u="sng" dirty="0" smtClean="0">
                <a:cs typeface="B Nazanin" pitchFamily="2" charset="-78"/>
              </a:rPr>
              <a:t>اهمیت</a:t>
            </a:r>
            <a:r>
              <a:rPr lang="fa-IR" sz="9600" b="1" dirty="0" smtClean="0">
                <a:cs typeface="B Nazanin" pitchFamily="2" charset="-78"/>
              </a:rPr>
              <a:t> دارد.</a:t>
            </a:r>
            <a:endParaRPr lang="en-US" sz="9600" b="1" dirty="0" smtClean="0">
              <a:cs typeface="B Nazanin" pitchFamily="2" charset="-78"/>
            </a:endParaRPr>
          </a:p>
          <a:p>
            <a:endParaRPr lang="en-US" dirty="0"/>
          </a:p>
        </p:txBody>
      </p:sp>
      <p:sp>
        <p:nvSpPr>
          <p:cNvPr id="3" name="Title 2"/>
          <p:cNvSpPr>
            <a:spLocks noGrp="1"/>
          </p:cNvSpPr>
          <p:nvPr>
            <p:ph type="title"/>
          </p:nvPr>
        </p:nvSpPr>
        <p:spPr>
          <a:xfrm>
            <a:off x="699541" y="0"/>
            <a:ext cx="10972800" cy="1143000"/>
          </a:xfrm>
        </p:spPr>
        <p:txBody>
          <a:bodyPr/>
          <a:lstStyle/>
          <a:p>
            <a:pPr algn="ctr"/>
            <a:r>
              <a:rPr lang="fa-IR" dirty="0" smtClean="0"/>
              <a:t>تغیییر رفتار</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2280754"/>
            <a:ext cx="8484433" cy="4038600"/>
          </a:xfrm>
        </p:spPr>
        <p:txBody>
          <a:bodyPr>
            <a:normAutofit/>
          </a:bodyPr>
          <a:lstStyle/>
          <a:p>
            <a:pPr algn="just" rtl="1">
              <a:lnSpc>
                <a:spcPct val="150000"/>
              </a:lnSpc>
            </a:pPr>
            <a:r>
              <a:rPr lang="fa-IR" sz="2600" b="1" dirty="0" smtClean="0">
                <a:cs typeface="B Nazanin" pitchFamily="2" charset="-78"/>
              </a:rPr>
              <a:t>تغییر </a:t>
            </a:r>
            <a:r>
              <a:rPr lang="fa-IR" sz="2600" b="1" dirty="0">
                <a:cs typeface="B Nazanin" pitchFamily="2" charset="-78"/>
              </a:rPr>
              <a:t>رفتار، فرایندی </a:t>
            </a:r>
            <a:r>
              <a:rPr lang="fa-IR" sz="2600" b="1" dirty="0" smtClean="0">
                <a:cs typeface="B Nazanin" pitchFamily="2" charset="-78"/>
              </a:rPr>
              <a:t>است </a:t>
            </a:r>
            <a:r>
              <a:rPr lang="fa-IR" sz="2600" b="1" dirty="0">
                <a:cs typeface="B Nazanin" pitchFamily="2" charset="-78"/>
              </a:rPr>
              <a:t>که طی آن فرد نگرش، عقاید، ادرا کات و </a:t>
            </a:r>
            <a:r>
              <a:rPr lang="fa-IR" sz="2600" b="1" dirty="0" smtClean="0">
                <a:cs typeface="B Nazanin" pitchFamily="2" charset="-78"/>
              </a:rPr>
              <a:t>احساسات </a:t>
            </a:r>
            <a:r>
              <a:rPr lang="fa-IR" sz="2600" b="1" dirty="0">
                <a:cs typeface="B Nazanin" pitchFamily="2" charset="-78"/>
              </a:rPr>
              <a:t>خود را </a:t>
            </a:r>
            <a:r>
              <a:rPr lang="fa-IR" sz="2600" b="1" dirty="0" smtClean="0">
                <a:cs typeface="B Nazanin" pitchFamily="2" charset="-78"/>
              </a:rPr>
              <a:t>جهت </a:t>
            </a:r>
            <a:r>
              <a:rPr lang="fa-IR" sz="2600" b="1" dirty="0">
                <a:cs typeface="B Nazanin" pitchFamily="2" charset="-78"/>
              </a:rPr>
              <a:t>در پیش گرفتن رفتاری جدید تامین </a:t>
            </a:r>
            <a:r>
              <a:rPr lang="fa-IR" sz="2600" b="1" dirty="0" smtClean="0">
                <a:cs typeface="B Nazanin" pitchFamily="2" charset="-78"/>
              </a:rPr>
              <a:t>می کند </a:t>
            </a:r>
            <a:r>
              <a:rPr lang="fa-IR" sz="2600" b="1" dirty="0">
                <a:cs typeface="B Nazanin" pitchFamily="2" charset="-78"/>
              </a:rPr>
              <a:t>و رفتار جدید را برای تامین </a:t>
            </a:r>
            <a:r>
              <a:rPr lang="fa-IR" sz="2600" b="1" dirty="0" smtClean="0">
                <a:cs typeface="B Nazanin" pitchFamily="2" charset="-78"/>
              </a:rPr>
              <a:t>سلامت جسم </a:t>
            </a:r>
            <a:r>
              <a:rPr lang="fa-IR" sz="2600" b="1" dirty="0">
                <a:cs typeface="B Nazanin" pitchFamily="2" charset="-78"/>
              </a:rPr>
              <a:t>و روان خود جایگزین رفتار قبلی </a:t>
            </a:r>
            <a:r>
              <a:rPr lang="fa-IR" sz="2600" b="1" dirty="0" smtClean="0">
                <a:cs typeface="B Nazanin" pitchFamily="2" charset="-78"/>
              </a:rPr>
              <a:t>می نماید</a:t>
            </a:r>
            <a:r>
              <a:rPr lang="fa-IR" sz="2600" b="1" dirty="0">
                <a:cs typeface="B Nazanin" pitchFamily="2" charset="-78"/>
              </a:rPr>
              <a:t>. </a:t>
            </a:r>
            <a:endParaRPr lang="en-US" sz="2600" b="1" dirty="0">
              <a:cs typeface="B Nazanin" pitchFamily="2" charset="-78"/>
            </a:endParaRPr>
          </a:p>
        </p:txBody>
      </p:sp>
      <p:sp>
        <p:nvSpPr>
          <p:cNvPr id="2" name="Title 1"/>
          <p:cNvSpPr>
            <a:spLocks noGrp="1"/>
          </p:cNvSpPr>
          <p:nvPr>
            <p:ph type="title"/>
          </p:nvPr>
        </p:nvSpPr>
        <p:spPr/>
        <p:txBody>
          <a:bodyPr/>
          <a:lstStyle/>
          <a:p>
            <a:pPr algn="ctr"/>
            <a:r>
              <a:rPr lang="fa-IR" dirty="0" smtClean="0"/>
              <a:t>تعریف</a:t>
            </a:r>
            <a:r>
              <a:rPr lang="fa-IR" dirty="0"/>
              <a:t> تغییر رفتار</a:t>
            </a:r>
            <a:endParaRPr lang="en-US" dirty="0"/>
          </a:p>
        </p:txBody>
      </p:sp>
    </p:spTree>
    <p:extLst>
      <p:ext uri="{BB962C8B-B14F-4D97-AF65-F5344CB8AC3E}">
        <p14:creationId xmlns:p14="http://schemas.microsoft.com/office/powerpoint/2010/main" val="29564704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311" y="854440"/>
            <a:ext cx="10489171" cy="5763718"/>
          </a:xfrm>
        </p:spPr>
        <p:txBody>
          <a:bodyPr>
            <a:noAutofit/>
          </a:bodyPr>
          <a:lstStyle/>
          <a:p>
            <a:pPr algn="r" rtl="1"/>
            <a:r>
              <a:rPr lang="fa-IR" sz="2400" b="1" dirty="0">
                <a:cs typeface="B Nazanin" pitchFamily="2" charset="-78"/>
              </a:rPr>
              <a:t>برای تغییر رفتار باید یک محرک وجود داشته باشد</a:t>
            </a:r>
            <a:r>
              <a:rPr lang="fa-IR" sz="2400" b="1" dirty="0" smtClean="0">
                <a:cs typeface="B Nazanin" pitchFamily="2" charset="-78"/>
              </a:rPr>
              <a:t>،</a:t>
            </a:r>
          </a:p>
          <a:p>
            <a:pPr algn="r" rtl="1"/>
            <a:endParaRPr lang="fa-IR" sz="2400" b="1" dirty="0" smtClean="0">
              <a:cs typeface="B Nazanin" pitchFamily="2" charset="-78"/>
            </a:endParaRPr>
          </a:p>
          <a:p>
            <a:pPr algn="r" rtl="1"/>
            <a:r>
              <a:rPr lang="fa-IR" sz="2400" b="1" dirty="0" smtClean="0">
                <a:cs typeface="B Nazanin" pitchFamily="2" charset="-78"/>
              </a:rPr>
              <a:t> </a:t>
            </a:r>
            <a:r>
              <a:rPr lang="fa-IR" sz="2400" b="1" dirty="0">
                <a:cs typeface="B Nazanin" pitchFamily="2" charset="-78"/>
              </a:rPr>
              <a:t>فرد باید به این محرک وا کنش نشان داده</a:t>
            </a:r>
            <a:r>
              <a:rPr lang="fa-IR" sz="2400" b="1" dirty="0" smtClean="0">
                <a:cs typeface="B Nazanin" pitchFamily="2" charset="-78"/>
              </a:rPr>
              <a:t>،</a:t>
            </a:r>
          </a:p>
          <a:p>
            <a:pPr algn="r" rtl="1"/>
            <a:endParaRPr lang="fa-IR" sz="2400" b="1" dirty="0" smtClean="0">
              <a:cs typeface="B Nazanin" pitchFamily="2" charset="-78"/>
            </a:endParaRPr>
          </a:p>
          <a:p>
            <a:pPr algn="r" rtl="1"/>
            <a:r>
              <a:rPr lang="fa-IR" sz="2400" b="1" dirty="0" smtClean="0">
                <a:cs typeface="B Nazanin" pitchFamily="2" charset="-78"/>
              </a:rPr>
              <a:t> محرک را ارزیابی کند سپس </a:t>
            </a:r>
            <a:r>
              <a:rPr lang="fa-IR" sz="2400" b="1" dirty="0">
                <a:cs typeface="B Nazanin" pitchFamily="2" charset="-78"/>
              </a:rPr>
              <a:t>بسنجد که آیا امکان تغییر رفتار وجود دارد </a:t>
            </a:r>
            <a:r>
              <a:rPr lang="fa-IR" sz="2400" b="1" dirty="0" smtClean="0">
                <a:cs typeface="B Nazanin" pitchFamily="2" charset="-78"/>
              </a:rPr>
              <a:t>،</a:t>
            </a:r>
          </a:p>
          <a:p>
            <a:pPr algn="r" rtl="1"/>
            <a:endParaRPr lang="fa-IR" sz="2400" b="1" dirty="0" smtClean="0">
              <a:cs typeface="B Nazanin" pitchFamily="2" charset="-78"/>
            </a:endParaRPr>
          </a:p>
          <a:p>
            <a:pPr algn="r" rtl="1"/>
            <a:r>
              <a:rPr lang="fa-IR" sz="2400" b="1" dirty="0" smtClean="0">
                <a:cs typeface="B Nazanin" pitchFamily="2" charset="-78"/>
              </a:rPr>
              <a:t>ا </a:t>
            </a:r>
            <a:r>
              <a:rPr lang="fa-IR" sz="2400" b="1" dirty="0">
                <a:cs typeface="B Nazanin" pitchFamily="2" charset="-78"/>
              </a:rPr>
              <a:t>گر بلی برای تغییر </a:t>
            </a:r>
            <a:r>
              <a:rPr lang="fa-IR" sz="2400" b="1" dirty="0" smtClean="0">
                <a:cs typeface="B Nazanin" pitchFamily="2" charset="-78"/>
              </a:rPr>
              <a:t>برنامه ریزی</a:t>
            </a:r>
            <a:r>
              <a:rPr lang="fa-IR" sz="2400" b="1" dirty="0">
                <a:cs typeface="B Nazanin" pitchFamily="2" charset="-78"/>
              </a:rPr>
              <a:t> و </a:t>
            </a:r>
            <a:r>
              <a:rPr lang="fa-IR" sz="2400" b="1" dirty="0" smtClean="0">
                <a:cs typeface="B Nazanin" pitchFamily="2" charset="-78"/>
              </a:rPr>
              <a:t>زمان بندی </a:t>
            </a:r>
            <a:r>
              <a:rPr lang="fa-IR" sz="2400" b="1" dirty="0">
                <a:cs typeface="B Nazanin" pitchFamily="2" charset="-78"/>
              </a:rPr>
              <a:t>کند </a:t>
            </a:r>
            <a:r>
              <a:rPr lang="fa-IR" sz="2400" b="1" dirty="0" smtClean="0">
                <a:cs typeface="B Nazanin" pitchFamily="2" charset="-78"/>
              </a:rPr>
              <a:t>.</a:t>
            </a:r>
          </a:p>
          <a:p>
            <a:pPr algn="r" rtl="1"/>
            <a:endParaRPr lang="fa-IR" sz="2400" b="1" dirty="0" smtClean="0">
              <a:cs typeface="B Nazanin" pitchFamily="2" charset="-78"/>
            </a:endParaRPr>
          </a:p>
          <a:p>
            <a:pPr algn="just" rtl="1">
              <a:lnSpc>
                <a:spcPct val="150000"/>
              </a:lnSpc>
              <a:buNone/>
            </a:pPr>
            <a:r>
              <a:rPr lang="fa-IR" sz="2400" b="1" dirty="0" smtClean="0">
                <a:cs typeface="B Nazanin" pitchFamily="2" charset="-78"/>
              </a:rPr>
              <a:t>    مثال: فردی </a:t>
            </a:r>
            <a:r>
              <a:rPr lang="fa-IR" sz="2400" b="1" dirty="0">
                <a:cs typeface="B Nazanin" pitchFamily="2" charset="-78"/>
              </a:rPr>
              <a:t>که عادت به مصرف زیاد نمک و غذاهای </a:t>
            </a:r>
            <a:r>
              <a:rPr lang="fa-IR" sz="2400" b="1" dirty="0" smtClean="0">
                <a:cs typeface="B Nazanin" pitchFamily="2" charset="-78"/>
              </a:rPr>
              <a:t>شور </a:t>
            </a:r>
            <a:r>
              <a:rPr lang="fa-IR" sz="2400" b="1" dirty="0">
                <a:cs typeface="B Nazanin" pitchFamily="2" charset="-78"/>
              </a:rPr>
              <a:t>دارد دچار </a:t>
            </a:r>
            <a:r>
              <a:rPr lang="fa-IR" sz="2400" b="1" dirty="0" smtClean="0">
                <a:cs typeface="B Nazanin" pitchFamily="2" charset="-78"/>
              </a:rPr>
              <a:t>پرفشاری </a:t>
            </a:r>
            <a:r>
              <a:rPr lang="fa-IR" sz="2400" b="1" dirty="0">
                <a:cs typeface="B Nazanin" pitchFamily="2" charset="-78"/>
              </a:rPr>
              <a:t>خون </a:t>
            </a:r>
            <a:r>
              <a:rPr lang="fa-IR" sz="2400" b="1" dirty="0" smtClean="0">
                <a:cs typeface="B Nazanin" pitchFamily="2" charset="-78"/>
              </a:rPr>
              <a:t>شده است</a:t>
            </a:r>
            <a:r>
              <a:rPr lang="fa-IR" sz="2400" b="1" dirty="0">
                <a:cs typeface="B Nazanin" pitchFamily="2" charset="-78"/>
              </a:rPr>
              <a:t>، بررسی </a:t>
            </a:r>
            <a:r>
              <a:rPr lang="fa-IR" sz="2400" b="1" dirty="0" smtClean="0">
                <a:cs typeface="B Nazanin" pitchFamily="2" charset="-78"/>
              </a:rPr>
              <a:t>می کند آیا مصرف </a:t>
            </a:r>
            <a:r>
              <a:rPr lang="fa-IR" sz="2400" b="1" dirty="0">
                <a:cs typeface="B Nazanin" pitchFamily="2" charset="-78"/>
              </a:rPr>
              <a:t>نمک باعث بروز این </a:t>
            </a:r>
            <a:r>
              <a:rPr lang="fa-IR" sz="2400" b="1" dirty="0" smtClean="0">
                <a:cs typeface="B Nazanin" pitchFamily="2" charset="-78"/>
              </a:rPr>
              <a:t>مشکل شده است</a:t>
            </a:r>
            <a:r>
              <a:rPr lang="fa-IR" sz="2400" b="1" dirty="0">
                <a:cs typeface="B Nazanin" pitchFamily="2" charset="-78"/>
              </a:rPr>
              <a:t>؟ آیا </a:t>
            </a:r>
            <a:r>
              <a:rPr lang="fa-IR" sz="2400" b="1" dirty="0" smtClean="0">
                <a:cs typeface="B Nazanin" pitchFamily="2" charset="-78"/>
              </a:rPr>
              <a:t>می تواند </a:t>
            </a:r>
            <a:r>
              <a:rPr lang="fa-IR" sz="2400" b="1" dirty="0">
                <a:cs typeface="B Nazanin" pitchFamily="2" charset="-78"/>
              </a:rPr>
              <a:t>ذائقه خود را تغییر دهد و </a:t>
            </a:r>
            <a:r>
              <a:rPr lang="fa-IR" sz="2400" b="1" dirty="0" smtClean="0">
                <a:cs typeface="B Nazanin" pitchFamily="2" charset="-78"/>
              </a:rPr>
              <a:t>چاشنی های </a:t>
            </a:r>
            <a:r>
              <a:rPr lang="fa-IR" sz="2400" b="1" dirty="0">
                <a:cs typeface="B Nazanin" pitchFamily="2" charset="-78"/>
              </a:rPr>
              <a:t>دیگری جایگزین نمک کند؟ </a:t>
            </a:r>
            <a:r>
              <a:rPr lang="fa-IR" sz="2400" b="1" dirty="0" smtClean="0">
                <a:cs typeface="B Nazanin" pitchFamily="2" charset="-78"/>
              </a:rPr>
              <a:t>در </a:t>
            </a:r>
            <a:r>
              <a:rPr lang="fa-IR" sz="2400" b="1" dirty="0">
                <a:cs typeface="B Nazanin" pitchFamily="2" charset="-78"/>
              </a:rPr>
              <a:t>نهایت برای این تغییر </a:t>
            </a:r>
            <a:r>
              <a:rPr lang="fa-IR" sz="2400" b="1" dirty="0" smtClean="0">
                <a:cs typeface="B Nazanin" pitchFamily="2" charset="-78"/>
              </a:rPr>
              <a:t>برنامه ریزی </a:t>
            </a:r>
            <a:r>
              <a:rPr lang="fa-IR" sz="2400" b="1" dirty="0">
                <a:cs typeface="B Nazanin" pitchFamily="2" charset="-78"/>
              </a:rPr>
              <a:t>کرده و سبک طبخ و مصرف غذای خود را تغییر </a:t>
            </a:r>
            <a:r>
              <a:rPr lang="fa-IR" sz="2400" b="1" dirty="0" smtClean="0">
                <a:cs typeface="B Nazanin" pitchFamily="2" charset="-78"/>
              </a:rPr>
              <a:t>می دهد.</a:t>
            </a:r>
          </a:p>
          <a:p>
            <a:pPr algn="r" rtl="1"/>
            <a:endParaRPr lang="fa-IR" sz="2400" b="1" dirty="0" smtClean="0">
              <a:cs typeface="B Nazanin" pitchFamily="2" charset="-78"/>
            </a:endParaRPr>
          </a:p>
          <a:p>
            <a:pPr algn="r" rtl="1"/>
            <a:endParaRPr lang="fa-IR" sz="2400" b="1" dirty="0" smtClean="0">
              <a:cs typeface="B Nazanin" pitchFamily="2" charset="-78"/>
            </a:endParaRPr>
          </a:p>
        </p:txBody>
      </p:sp>
      <p:sp>
        <p:nvSpPr>
          <p:cNvPr id="2" name="Title 1"/>
          <p:cNvSpPr>
            <a:spLocks noGrp="1"/>
          </p:cNvSpPr>
          <p:nvPr>
            <p:ph type="title"/>
          </p:nvPr>
        </p:nvSpPr>
        <p:spPr>
          <a:xfrm>
            <a:off x="1113020" y="0"/>
            <a:ext cx="9875520" cy="762000"/>
          </a:xfrm>
        </p:spPr>
        <p:txBody>
          <a:bodyPr/>
          <a:lstStyle/>
          <a:p>
            <a:pPr algn="ctr"/>
            <a:r>
              <a:rPr lang="fa-IR" dirty="0"/>
              <a:t>شرایط و </a:t>
            </a:r>
            <a:r>
              <a:rPr lang="fa-IR" dirty="0" smtClean="0"/>
              <a:t>لوازم در </a:t>
            </a:r>
            <a:r>
              <a:rPr lang="fa-IR" dirty="0"/>
              <a:t>فرایند تغییر </a:t>
            </a:r>
            <a:r>
              <a:rPr lang="fa-IR" dirty="0" smtClean="0"/>
              <a:t>رفتار</a:t>
            </a:r>
            <a:endParaRPr lang="en-US" dirty="0"/>
          </a:p>
        </p:txBody>
      </p:sp>
    </p:spTree>
    <p:extLst>
      <p:ext uri="{BB962C8B-B14F-4D97-AF65-F5344CB8AC3E}">
        <p14:creationId xmlns:p14="http://schemas.microsoft.com/office/powerpoint/2010/main" val="24985710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buNone/>
            </a:pPr>
            <a:endParaRPr lang="fa-IR" sz="2800" b="1" dirty="0" smtClean="0">
              <a:cs typeface="B Nazanin" pitchFamily="2" charset="-78"/>
            </a:endParaRPr>
          </a:p>
          <a:p>
            <a:pPr algn="r" rtl="1"/>
            <a:endParaRPr lang="fa-IR" sz="2800" b="1" dirty="0" smtClean="0">
              <a:cs typeface="B Nazanin" pitchFamily="2" charset="-78"/>
            </a:endParaRPr>
          </a:p>
          <a:p>
            <a:pPr algn="ctr" rtl="1">
              <a:lnSpc>
                <a:spcPct val="150000"/>
              </a:lnSpc>
              <a:buNone/>
            </a:pPr>
            <a:r>
              <a:rPr lang="fa-IR" sz="2800" b="1" dirty="0" smtClean="0">
                <a:cs typeface="B Nazanin" pitchFamily="2" charset="-78"/>
              </a:rPr>
              <a:t> به دلایل مختلف، </a:t>
            </a:r>
            <a:r>
              <a:rPr lang="fa-IR" sz="2800" b="1" u="sng" dirty="0" smtClean="0">
                <a:solidFill>
                  <a:srgbClr val="C00000"/>
                </a:solidFill>
                <a:cs typeface="B Nazanin" pitchFamily="2" charset="-78"/>
              </a:rPr>
              <a:t>کمتر از 20 % </a:t>
            </a:r>
            <a:r>
              <a:rPr lang="fa-IR" sz="2800" b="1" dirty="0" smtClean="0">
                <a:cs typeface="B Nazanin" pitchFamily="2" charset="-78"/>
              </a:rPr>
              <a:t>افراد تمایل دارند رفتار خود را تغییر دهند مگر آنکه شرایط و لوازم و ابزارهای مناسب و موثر وجود داشته باشد.</a:t>
            </a:r>
            <a:endParaRPr lang="en-US" sz="2800" b="1" dirty="0" smtClean="0">
              <a:cs typeface="B Nazanin" pitchFamily="2" charset="-78"/>
            </a:endParaRPr>
          </a:p>
          <a:p>
            <a:pPr algn="r" rtl="1"/>
            <a:endParaRPr lang="en-US" dirty="0"/>
          </a:p>
        </p:txBody>
      </p:sp>
      <p:sp>
        <p:nvSpPr>
          <p:cNvPr id="3" name="Title 2"/>
          <p:cNvSpPr>
            <a:spLocks noGrp="1"/>
          </p:cNvSpPr>
          <p:nvPr>
            <p:ph type="title"/>
          </p:nvPr>
        </p:nvSpPr>
        <p:spPr/>
        <p:txBody>
          <a:bodyPr/>
          <a:lstStyle/>
          <a:p>
            <a:pPr algn="ctr"/>
            <a:r>
              <a:rPr lang="fa-IR" dirty="0" smtClean="0"/>
              <a:t>شرایط و لوازم در فرایند تغییر رفتار</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4479" y="684421"/>
            <a:ext cx="10777927" cy="5566477"/>
          </a:xfrm>
        </p:spPr>
        <p:txBody>
          <a:bodyPr>
            <a:normAutofit/>
          </a:bodyPr>
          <a:lstStyle/>
          <a:p>
            <a:pPr algn="just" rtl="1">
              <a:lnSpc>
                <a:spcPct val="160000"/>
              </a:lnSpc>
              <a:buNone/>
            </a:pPr>
            <a:r>
              <a:rPr lang="fa-IR" sz="3200" dirty="0" smtClean="0"/>
              <a:t>1-</a:t>
            </a:r>
            <a:r>
              <a:rPr lang="fa-IR" sz="3100" b="1" dirty="0" smtClean="0">
                <a:solidFill>
                  <a:srgbClr val="C00000"/>
                </a:solidFill>
                <a:cs typeface="B Nazanin" pitchFamily="2" charset="-78"/>
              </a:rPr>
              <a:t>فلسفه</a:t>
            </a:r>
            <a:r>
              <a:rPr lang="fa-IR" sz="3000" b="1" dirty="0" smtClean="0">
                <a:cs typeface="B Nazanin" pitchFamily="2" charset="-78"/>
              </a:rPr>
              <a:t>: فرد برای حفاظت خود از عوارض رفتار ناسالم خودش یا از عوارض رفتار ناسالم دیگران (جانی و مالی) و یا برای نجات دیگران از رفتار ناسالمی که خودش دارد تصمیم به تغییر رفتار می گیرد.</a:t>
            </a:r>
          </a:p>
          <a:p>
            <a:pPr algn="r" rtl="1"/>
            <a:endParaRPr lang="fa-IR" sz="3100" b="1" dirty="0" smtClean="0">
              <a:cs typeface="B Nazanin" pitchFamily="2" charset="-78"/>
            </a:endParaRPr>
          </a:p>
          <a:p>
            <a:pPr algn="r" rtl="1">
              <a:lnSpc>
                <a:spcPct val="160000"/>
              </a:lnSpc>
            </a:pPr>
            <a:r>
              <a:rPr lang="fa-IR" sz="3100" b="1" dirty="0" smtClean="0">
                <a:cs typeface="B Nazanin" pitchFamily="2" charset="-78"/>
              </a:rPr>
              <a:t>2 -</a:t>
            </a:r>
            <a:r>
              <a:rPr lang="fa-IR" sz="3100" b="1" dirty="0" smtClean="0">
                <a:solidFill>
                  <a:srgbClr val="C00000"/>
                </a:solidFill>
                <a:cs typeface="B Nazanin" pitchFamily="2" charset="-78"/>
              </a:rPr>
              <a:t>الگو  : </a:t>
            </a:r>
            <a:r>
              <a:rPr lang="fa-IR" sz="3100" b="1" dirty="0" smtClean="0">
                <a:cs typeface="B Nazanin" pitchFamily="2" charset="-78"/>
              </a:rPr>
              <a:t>یک نقشه راه است .الگوها </a:t>
            </a:r>
            <a:r>
              <a:rPr lang="fa-IR" sz="3100" b="1" dirty="0">
                <a:cs typeface="B Nazanin" pitchFamily="2" charset="-78"/>
              </a:rPr>
              <a:t>مسیر رسیدن به هدف و آموزش اثربخش را هموار </a:t>
            </a:r>
            <a:r>
              <a:rPr lang="fa-IR" sz="3100" b="1" dirty="0" smtClean="0">
                <a:cs typeface="B Nazanin" pitchFamily="2" charset="-78"/>
              </a:rPr>
              <a:t>می کنند</a:t>
            </a:r>
            <a:r>
              <a:rPr lang="fa-IR" sz="3100" b="1" dirty="0">
                <a:cs typeface="B Nazanin" pitchFamily="2" charset="-78"/>
              </a:rPr>
              <a:t>. در واقع الگوها یا </a:t>
            </a:r>
            <a:r>
              <a:rPr lang="fa-IR" sz="3100" b="1" dirty="0" smtClean="0">
                <a:cs typeface="B Nazanin" pitchFamily="2" charset="-78"/>
              </a:rPr>
              <a:t>مدل ها</a:t>
            </a:r>
            <a:r>
              <a:rPr lang="fa-IR" sz="3100" b="1" dirty="0">
                <a:cs typeface="B Nazanin" pitchFamily="2" charset="-78"/>
              </a:rPr>
              <a:t>، </a:t>
            </a:r>
            <a:r>
              <a:rPr lang="fa-IR" sz="3100" b="1" dirty="0" smtClean="0">
                <a:cs typeface="B Nazanin" pitchFamily="2" charset="-78"/>
              </a:rPr>
              <a:t>روش های آموزشی هستند </a:t>
            </a:r>
            <a:r>
              <a:rPr lang="fa-IR" sz="3100" b="1" dirty="0">
                <a:cs typeface="B Nazanin" pitchFamily="2" charset="-78"/>
              </a:rPr>
              <a:t>که در طی مطالعات متعدد موثر بودن آنها اثبات </a:t>
            </a:r>
            <a:r>
              <a:rPr lang="fa-IR" sz="3100" b="1" dirty="0" smtClean="0">
                <a:cs typeface="B Nazanin" pitchFamily="2" charset="-78"/>
              </a:rPr>
              <a:t>شده است</a:t>
            </a:r>
            <a:r>
              <a:rPr lang="fa-IR" sz="3100" b="1" dirty="0">
                <a:cs typeface="B Nazanin" pitchFamily="2" charset="-78"/>
              </a:rPr>
              <a:t>. با </a:t>
            </a:r>
            <a:r>
              <a:rPr lang="fa-IR" sz="3100" b="1" dirty="0" smtClean="0">
                <a:cs typeface="B Nazanin" pitchFamily="2" charset="-78"/>
              </a:rPr>
              <a:t>استفاده </a:t>
            </a:r>
            <a:r>
              <a:rPr lang="fa-IR" sz="3100" b="1" dirty="0">
                <a:cs typeface="B Nazanin" pitchFamily="2" charset="-78"/>
              </a:rPr>
              <a:t>از مدل </a:t>
            </a:r>
            <a:r>
              <a:rPr lang="fa-IR" sz="3100" b="1" dirty="0" smtClean="0">
                <a:cs typeface="B Nazanin" pitchFamily="2" charset="-78"/>
              </a:rPr>
              <a:t>می توانیم </a:t>
            </a:r>
            <a:r>
              <a:rPr lang="fa-IR" sz="3100" b="1" dirty="0">
                <a:cs typeface="B Nazanin" pitchFamily="2" charset="-78"/>
              </a:rPr>
              <a:t>از موفقیت در عمل اطمینان حاصل کنیم </a:t>
            </a:r>
            <a:r>
              <a:rPr lang="fa-IR" sz="3100" b="1" dirty="0" smtClean="0">
                <a:cs typeface="B Nazanin" pitchFamily="2" charset="-78"/>
              </a:rPr>
              <a:t>.هر </a:t>
            </a:r>
            <a:r>
              <a:rPr lang="fa-IR" sz="3100" b="1" dirty="0">
                <a:cs typeface="B Nazanin" pitchFamily="2" charset="-78"/>
              </a:rPr>
              <a:t>مدل دارای </a:t>
            </a:r>
            <a:r>
              <a:rPr lang="fa-IR" sz="3100" b="1" dirty="0" smtClean="0">
                <a:cs typeface="B Nazanin" pitchFamily="2" charset="-78"/>
              </a:rPr>
              <a:t>پایه هایی </a:t>
            </a:r>
            <a:r>
              <a:rPr lang="fa-IR" sz="3100" b="1" dirty="0">
                <a:cs typeface="B Nazanin" pitchFamily="2" charset="-78"/>
              </a:rPr>
              <a:t>است که مدل بر آن بنا شده و به آن سازه </a:t>
            </a:r>
            <a:r>
              <a:rPr lang="fa-IR" sz="3100" b="1" dirty="0" smtClean="0">
                <a:cs typeface="B Nazanin" pitchFamily="2" charset="-78"/>
              </a:rPr>
              <a:t>می گویند.</a:t>
            </a:r>
          </a:p>
          <a:p>
            <a:pPr algn="l" rtl="1"/>
            <a:r>
              <a:rPr lang="fa-IR" sz="3100" b="1" dirty="0" smtClean="0">
                <a:cs typeface="B Nazanin" pitchFamily="2" charset="-78"/>
              </a:rPr>
              <a:t> 3.</a:t>
            </a:r>
            <a:endParaRPr lang="en-US" sz="3100" b="1" dirty="0">
              <a:cs typeface="B Nazanin" pitchFamily="2" charset="-78"/>
            </a:endParaRPr>
          </a:p>
        </p:txBody>
      </p:sp>
      <p:sp>
        <p:nvSpPr>
          <p:cNvPr id="2" name="Title 1"/>
          <p:cNvSpPr>
            <a:spLocks noGrp="1"/>
          </p:cNvSpPr>
          <p:nvPr>
            <p:ph type="title"/>
          </p:nvPr>
        </p:nvSpPr>
        <p:spPr>
          <a:xfrm>
            <a:off x="1232941" y="0"/>
            <a:ext cx="9875520" cy="569495"/>
          </a:xfrm>
        </p:spPr>
        <p:txBody>
          <a:bodyPr>
            <a:normAutofit fontScale="90000"/>
          </a:bodyPr>
          <a:lstStyle/>
          <a:p>
            <a:pPr algn="ctr"/>
            <a:r>
              <a:rPr lang="fa-IR" dirty="0"/>
              <a:t>چارچوب تغییر </a:t>
            </a:r>
            <a:r>
              <a:rPr lang="fa-IR" dirty="0" smtClean="0"/>
              <a:t>رفتار</a:t>
            </a:r>
            <a:endParaRPr lang="en-US" dirty="0"/>
          </a:p>
        </p:txBody>
      </p:sp>
    </p:spTree>
    <p:extLst>
      <p:ext uri="{BB962C8B-B14F-4D97-AF65-F5344CB8AC3E}">
        <p14:creationId xmlns:p14="http://schemas.microsoft.com/office/powerpoint/2010/main" val="2477971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rtl="1">
              <a:lnSpc>
                <a:spcPct val="150000"/>
              </a:lnSpc>
            </a:pPr>
            <a:r>
              <a:rPr lang="fa-IR" sz="2800" b="1" dirty="0" smtClean="0">
                <a:cs typeface="B Nazanin" pitchFamily="2" charset="-78"/>
              </a:rPr>
              <a:t>3.</a:t>
            </a:r>
            <a:r>
              <a:rPr lang="fa-IR" sz="2800" b="1" dirty="0" smtClean="0">
                <a:solidFill>
                  <a:srgbClr val="C00000"/>
                </a:solidFill>
                <a:cs typeface="B Nazanin" pitchFamily="2" charset="-78"/>
              </a:rPr>
              <a:t>استراتژی: </a:t>
            </a:r>
            <a:r>
              <a:rPr lang="fa-IR" sz="2800" b="1" dirty="0" smtClean="0">
                <a:cs typeface="B Nazanin" pitchFamily="2" charset="-78"/>
              </a:rPr>
              <a:t>مکانیسمی است که برای </a:t>
            </a:r>
            <a:r>
              <a:rPr lang="fa-IR" sz="2800" b="1" u="sng" dirty="0" smtClean="0">
                <a:cs typeface="B Nazanin" pitchFamily="2" charset="-78"/>
              </a:rPr>
              <a:t>کمک به فرد </a:t>
            </a:r>
            <a:r>
              <a:rPr lang="fa-IR" sz="2800" b="1" dirty="0" smtClean="0">
                <a:cs typeface="B Nazanin" pitchFamily="2" charset="-78"/>
              </a:rPr>
              <a:t>در جهت تغییر رفتار، استفاده می شود. ا گر این مکانیسم </a:t>
            </a:r>
            <a:r>
              <a:rPr lang="fa-IR" sz="2800" b="1" u="sng" dirty="0" smtClean="0">
                <a:cs typeface="B Nazanin" pitchFamily="2" charset="-78"/>
              </a:rPr>
              <a:t>توسط خود فرد استفاده شود </a:t>
            </a:r>
            <a:r>
              <a:rPr lang="fa-IR" sz="2800" b="1" dirty="0" smtClean="0">
                <a:solidFill>
                  <a:srgbClr val="C00000"/>
                </a:solidFill>
                <a:cs typeface="B Nazanin" pitchFamily="2" charset="-78"/>
              </a:rPr>
              <a:t>روند</a:t>
            </a:r>
            <a:r>
              <a:rPr lang="fa-IR" sz="2800" b="1" dirty="0" smtClean="0">
                <a:cs typeface="B Nazanin" pitchFamily="2" charset="-78"/>
              </a:rPr>
              <a:t> و ا گر </a:t>
            </a:r>
            <a:r>
              <a:rPr lang="fa-IR" sz="2800" b="1" u="sng" dirty="0" smtClean="0">
                <a:cs typeface="B Nazanin" pitchFamily="2" charset="-78"/>
              </a:rPr>
              <a:t>توسط مشاور و مراقب او استفاده شود</a:t>
            </a:r>
            <a:r>
              <a:rPr lang="fa-IR" sz="2800" b="1" u="sng" dirty="0" smtClean="0">
                <a:solidFill>
                  <a:srgbClr val="C00000"/>
                </a:solidFill>
                <a:cs typeface="B Nazanin" pitchFamily="2" charset="-78"/>
              </a:rPr>
              <a:t> </a:t>
            </a:r>
            <a:r>
              <a:rPr lang="fa-IR" sz="2800" b="1" dirty="0" smtClean="0">
                <a:solidFill>
                  <a:srgbClr val="C00000"/>
                </a:solidFill>
                <a:cs typeface="B Nazanin" pitchFamily="2" charset="-78"/>
              </a:rPr>
              <a:t>استراتژی </a:t>
            </a:r>
            <a:r>
              <a:rPr lang="fa-IR" sz="2800" b="1" dirty="0" smtClean="0">
                <a:cs typeface="B Nazanin" pitchFamily="2" charset="-78"/>
              </a:rPr>
              <a:t>نام دارد.</a:t>
            </a:r>
          </a:p>
          <a:p>
            <a:pPr algn="r" rtl="1"/>
            <a:endParaRPr lang="fa-IR" sz="2800" b="1" dirty="0" smtClean="0">
              <a:cs typeface="B Nazanin" pitchFamily="2" charset="-78"/>
            </a:endParaRPr>
          </a:p>
          <a:p>
            <a:pPr algn="r" rtl="1">
              <a:buNone/>
            </a:pPr>
            <a:endParaRPr lang="fa-IR" sz="2800" b="1" dirty="0" smtClean="0">
              <a:cs typeface="B Nazanin" pitchFamily="2" charset="-78"/>
            </a:endParaRPr>
          </a:p>
          <a:p>
            <a:pPr algn="r" rtl="1"/>
            <a:r>
              <a:rPr lang="fa-IR" sz="2800" b="1" dirty="0" smtClean="0">
                <a:cs typeface="B Nazanin" pitchFamily="2" charset="-78"/>
              </a:rPr>
              <a:t> 4 .</a:t>
            </a:r>
            <a:r>
              <a:rPr lang="fa-IR" sz="2800" b="1" dirty="0" smtClean="0">
                <a:solidFill>
                  <a:srgbClr val="C00000"/>
                </a:solidFill>
                <a:cs typeface="B Nazanin" pitchFamily="2" charset="-78"/>
              </a:rPr>
              <a:t>تکنیک: </a:t>
            </a:r>
            <a:r>
              <a:rPr lang="fa-IR" sz="2800" b="1" dirty="0" smtClean="0">
                <a:cs typeface="B Nazanin" pitchFamily="2" charset="-78"/>
              </a:rPr>
              <a:t>روشی است که مشاور جهت فعال کردن روندها به کار می گیرد.</a:t>
            </a:r>
            <a:endParaRPr lang="en-US" sz="2800" b="1" dirty="0" smtClean="0">
              <a:cs typeface="B Nazanin" pitchFamily="2" charset="-78"/>
            </a:endParaRPr>
          </a:p>
        </p:txBody>
      </p:sp>
      <p:sp>
        <p:nvSpPr>
          <p:cNvPr id="3" name="Title 2"/>
          <p:cNvSpPr>
            <a:spLocks noGrp="1"/>
          </p:cNvSpPr>
          <p:nvPr>
            <p:ph type="title"/>
          </p:nvPr>
        </p:nvSpPr>
        <p:spPr/>
        <p:txBody>
          <a:bodyPr/>
          <a:lstStyle/>
          <a:p>
            <a:pPr algn="ctr" rtl="1"/>
            <a:r>
              <a:rPr lang="fa-IR" dirty="0" smtClean="0"/>
              <a:t>چارچوب تغییر رفتار(ادامه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4676" y="1275348"/>
            <a:ext cx="10521198" cy="4820653"/>
          </a:xfrm>
        </p:spPr>
        <p:txBody>
          <a:bodyPr>
            <a:normAutofit/>
          </a:bodyPr>
          <a:lstStyle/>
          <a:p>
            <a:pPr algn="r" rtl="1">
              <a:buNone/>
            </a:pPr>
            <a:r>
              <a:rPr lang="fa-IR" sz="2900" b="1" dirty="0" smtClean="0">
                <a:solidFill>
                  <a:srgbClr val="C00000"/>
                </a:solidFill>
                <a:cs typeface="B Nazanin" pitchFamily="2" charset="-78"/>
              </a:rPr>
              <a:t> </a:t>
            </a:r>
            <a:r>
              <a:rPr lang="fa-IR" sz="2900" b="1" u="sng" dirty="0" smtClean="0">
                <a:solidFill>
                  <a:srgbClr val="C00000"/>
                </a:solidFill>
                <a:cs typeface="B Nazanin" pitchFamily="2" charset="-78"/>
              </a:rPr>
              <a:t>مدل </a:t>
            </a:r>
            <a:r>
              <a:rPr lang="fa-IR" sz="2900" b="1" u="sng" dirty="0">
                <a:solidFill>
                  <a:srgbClr val="C00000"/>
                </a:solidFill>
                <a:cs typeface="B Nazanin" pitchFamily="2" charset="-78"/>
              </a:rPr>
              <a:t>اعتقاد </a:t>
            </a:r>
            <a:r>
              <a:rPr lang="fa-IR" sz="2900" b="1" u="sng" dirty="0" smtClean="0">
                <a:solidFill>
                  <a:srgbClr val="C00000"/>
                </a:solidFill>
                <a:cs typeface="B Nazanin" pitchFamily="2" charset="-78"/>
              </a:rPr>
              <a:t>بهداشتی</a:t>
            </a:r>
          </a:p>
          <a:p>
            <a:pPr algn="r" rtl="1">
              <a:buNone/>
            </a:pPr>
            <a:endParaRPr lang="fa-IR" sz="2900" b="1" dirty="0" smtClean="0">
              <a:cs typeface="B Nazanin" pitchFamily="2" charset="-78"/>
            </a:endParaRPr>
          </a:p>
          <a:p>
            <a:pPr algn="just" rtl="1"/>
            <a:r>
              <a:rPr lang="fa-IR" sz="2900" b="1" dirty="0" smtClean="0">
                <a:cs typeface="B Nazanin" pitchFamily="2" charset="-78"/>
              </a:rPr>
              <a:t>به </a:t>
            </a:r>
            <a:r>
              <a:rPr lang="fa-IR" sz="2900" b="1" dirty="0">
                <a:cs typeface="B Nazanin" pitchFamily="2" charset="-78"/>
              </a:rPr>
              <a:t>دنبال عدم مشارکت مردم در غربالگری بیماری سل، این مدل </a:t>
            </a:r>
            <a:r>
              <a:rPr lang="fa-IR" sz="2900" b="1" dirty="0" smtClean="0">
                <a:cs typeface="B Nazanin" pitchFamily="2" charset="-78"/>
              </a:rPr>
              <a:t>طراحی شد.</a:t>
            </a:r>
          </a:p>
          <a:p>
            <a:pPr algn="just" rtl="1">
              <a:buNone/>
            </a:pPr>
            <a:r>
              <a:rPr lang="fa-IR" sz="2900" b="1" dirty="0" smtClean="0">
                <a:cs typeface="B Nazanin" pitchFamily="2" charset="-78"/>
              </a:rPr>
              <a:t> </a:t>
            </a:r>
          </a:p>
          <a:p>
            <a:pPr algn="just" rtl="1">
              <a:lnSpc>
                <a:spcPct val="150000"/>
              </a:lnSpc>
            </a:pPr>
            <a:r>
              <a:rPr lang="fa-IR" sz="2900" b="1" dirty="0" smtClean="0">
                <a:cs typeface="B Nazanin" pitchFamily="2" charset="-78"/>
              </a:rPr>
              <a:t>این </a:t>
            </a:r>
            <a:r>
              <a:rPr lang="fa-IR" sz="2900" b="1" dirty="0">
                <a:cs typeface="B Nazanin" pitchFamily="2" charset="-78"/>
              </a:rPr>
              <a:t>مدل بر پایه حساسیت </a:t>
            </a:r>
            <a:r>
              <a:rPr lang="fa-IR" sz="2900" b="1" dirty="0" smtClean="0">
                <a:cs typeface="B Nazanin" pitchFamily="2" charset="-78"/>
              </a:rPr>
              <a:t>و شدت </a:t>
            </a:r>
            <a:r>
              <a:rPr lang="fa-IR" sz="2900" b="1" dirty="0">
                <a:cs typeface="B Nazanin" pitchFamily="2" charset="-78"/>
              </a:rPr>
              <a:t>درک </a:t>
            </a:r>
            <a:r>
              <a:rPr lang="fa-IR" sz="2900" b="1" dirty="0" smtClean="0">
                <a:cs typeface="B Nazanin" pitchFamily="2" charset="-78"/>
              </a:rPr>
              <a:t>شده </a:t>
            </a:r>
            <a:r>
              <a:rPr lang="fa-IR" sz="2900" b="1" dirty="0">
                <a:cs typeface="B Nazanin" pitchFamily="2" charset="-78"/>
              </a:rPr>
              <a:t>از یک رفتار غلط که فرد را تهدید </a:t>
            </a:r>
            <a:r>
              <a:rPr lang="fa-IR" sz="2900" b="1" dirty="0" smtClean="0">
                <a:cs typeface="B Nazanin" pitchFamily="2" charset="-78"/>
              </a:rPr>
              <a:t>می کند </a:t>
            </a:r>
            <a:r>
              <a:rPr lang="fa-IR" sz="2900" b="1" dirty="0">
                <a:cs typeface="B Nazanin" pitchFamily="2" charset="-78"/>
              </a:rPr>
              <a:t>و همچنین </a:t>
            </a:r>
            <a:r>
              <a:rPr lang="fa-IR" sz="2900" b="1" dirty="0" smtClean="0">
                <a:cs typeface="B Nazanin" pitchFamily="2" charset="-78"/>
              </a:rPr>
              <a:t>شناسایی </a:t>
            </a:r>
            <a:r>
              <a:rPr lang="fa-IR" sz="2900" b="1" dirty="0">
                <a:cs typeface="B Nazanin" pitchFamily="2" charset="-78"/>
              </a:rPr>
              <a:t>فواید و موانع درک </a:t>
            </a:r>
            <a:r>
              <a:rPr lang="fa-IR" sz="2900" b="1" dirty="0" smtClean="0">
                <a:cs typeface="B Nazanin" pitchFamily="2" charset="-78"/>
              </a:rPr>
              <a:t>شده </a:t>
            </a:r>
            <a:r>
              <a:rPr lang="fa-IR" sz="2900" b="1" dirty="0">
                <a:cs typeface="B Nazanin" pitchFamily="2" charset="-78"/>
              </a:rPr>
              <a:t>حاصل از تغییر رفتار و تعیین رفتار هدف، بنا شده است.</a:t>
            </a:r>
            <a:endParaRPr lang="en-US" sz="2900" b="1" dirty="0">
              <a:cs typeface="B Nazanin" pitchFamily="2" charset="-78"/>
            </a:endParaRPr>
          </a:p>
        </p:txBody>
      </p:sp>
      <p:sp>
        <p:nvSpPr>
          <p:cNvPr id="2" name="Title 1"/>
          <p:cNvSpPr>
            <a:spLocks noGrp="1"/>
          </p:cNvSpPr>
          <p:nvPr>
            <p:ph type="title"/>
          </p:nvPr>
        </p:nvSpPr>
        <p:spPr>
          <a:xfrm>
            <a:off x="1143000" y="609601"/>
            <a:ext cx="9875520" cy="665747"/>
          </a:xfrm>
        </p:spPr>
        <p:txBody>
          <a:bodyPr>
            <a:normAutofit fontScale="90000"/>
          </a:bodyPr>
          <a:lstStyle/>
          <a:p>
            <a:pPr algn="ctr"/>
            <a:r>
              <a:rPr lang="fa-IR" dirty="0"/>
              <a:t>انواع </a:t>
            </a:r>
            <a:r>
              <a:rPr lang="fa-IR" dirty="0" smtClean="0"/>
              <a:t>مدل های </a:t>
            </a:r>
            <a:r>
              <a:rPr lang="fa-IR" dirty="0"/>
              <a:t>تغییر رفتار </a:t>
            </a:r>
            <a:endParaRPr lang="en-US" dirty="0"/>
          </a:p>
        </p:txBody>
      </p:sp>
    </p:spTree>
    <p:extLst>
      <p:ext uri="{BB962C8B-B14F-4D97-AF65-F5344CB8AC3E}">
        <p14:creationId xmlns:p14="http://schemas.microsoft.com/office/powerpoint/2010/main" val="2194995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646" y="929390"/>
            <a:ext cx="11032761" cy="4838225"/>
          </a:xfrm>
        </p:spPr>
        <p:txBody>
          <a:bodyPr>
            <a:normAutofit/>
          </a:bodyPr>
          <a:lstStyle/>
          <a:p>
            <a:pPr algn="r" rtl="1"/>
            <a:r>
              <a:rPr lang="fa-IR" sz="2600" b="1" dirty="0" smtClean="0">
                <a:cs typeface="B Nazanin" pitchFamily="2" charset="-78"/>
              </a:rPr>
              <a:t> نقش شیوه </a:t>
            </a:r>
            <a:r>
              <a:rPr lang="fa-IR" sz="2600" b="1" dirty="0">
                <a:cs typeface="B Nazanin" pitchFamily="2" charset="-78"/>
              </a:rPr>
              <a:t>زندگی </a:t>
            </a:r>
            <a:r>
              <a:rPr lang="fa-IR" sz="2600" b="1" dirty="0" smtClean="0">
                <a:cs typeface="B Nazanin" pitchFamily="2" charset="-78"/>
              </a:rPr>
              <a:t>سالم برای </a:t>
            </a:r>
            <a:r>
              <a:rPr lang="fa-IR" sz="2600" b="1" dirty="0">
                <a:cs typeface="B Nazanin" pitchFamily="2" charset="-78"/>
              </a:rPr>
              <a:t>مبارزه با بیماریهای وا گیر نوپدید مانند کووید 19 </a:t>
            </a:r>
            <a:r>
              <a:rPr lang="fa-IR" sz="2600" b="1" dirty="0" smtClean="0">
                <a:cs typeface="B Nazanin" pitchFamily="2" charset="-78"/>
              </a:rPr>
              <a:t>غیرقابل </a:t>
            </a:r>
            <a:r>
              <a:rPr lang="fa-IR" sz="2600" b="1" dirty="0">
                <a:cs typeface="B Nazanin" pitchFamily="2" charset="-78"/>
              </a:rPr>
              <a:t>انکار </a:t>
            </a:r>
            <a:r>
              <a:rPr lang="fa-IR" sz="2600" b="1" dirty="0" smtClean="0">
                <a:cs typeface="B Nazanin" pitchFamily="2" charset="-78"/>
              </a:rPr>
              <a:t>است</a:t>
            </a:r>
            <a:r>
              <a:rPr lang="fa-IR" sz="2600" b="1" dirty="0">
                <a:cs typeface="B Nazanin" pitchFamily="2" charset="-78"/>
              </a:rPr>
              <a:t>. </a:t>
            </a:r>
            <a:endParaRPr lang="fa-IR" sz="2600" b="1" dirty="0" smtClean="0">
              <a:cs typeface="B Nazanin" pitchFamily="2" charset="-78"/>
            </a:endParaRPr>
          </a:p>
          <a:p>
            <a:pPr algn="r" rtl="1"/>
            <a:endParaRPr lang="fa-IR" sz="2600" b="1" dirty="0" smtClean="0">
              <a:cs typeface="B Nazanin" pitchFamily="2" charset="-78"/>
            </a:endParaRPr>
          </a:p>
          <a:p>
            <a:pPr algn="r" rtl="1"/>
            <a:r>
              <a:rPr lang="fa-IR" sz="2600" b="1" dirty="0" smtClean="0">
                <a:cs typeface="B Nazanin" pitchFamily="2" charset="-78"/>
              </a:rPr>
              <a:t>در شرایط همه گیری </a:t>
            </a:r>
            <a:r>
              <a:rPr lang="fa-IR" sz="2600" b="1" dirty="0">
                <a:cs typeface="B Nazanin" pitchFamily="2" charset="-78"/>
              </a:rPr>
              <a:t>حاضر، اجزای دیگری از </a:t>
            </a:r>
            <a:r>
              <a:rPr lang="fa-IR" sz="2600" b="1" dirty="0" smtClean="0">
                <a:cs typeface="B Nazanin" pitchFamily="2" charset="-78"/>
              </a:rPr>
              <a:t>شیوه </a:t>
            </a:r>
            <a:r>
              <a:rPr lang="fa-IR" sz="2600" b="1" dirty="0">
                <a:cs typeface="B Nazanin" pitchFamily="2" charset="-78"/>
              </a:rPr>
              <a:t>زندگی سالم از جمله اصول حفاظتی مانند رعایت </a:t>
            </a:r>
            <a:r>
              <a:rPr lang="fa-IR" sz="2600" b="1" dirty="0" smtClean="0">
                <a:cs typeface="B Nazanin" pitchFamily="2" charset="-78"/>
              </a:rPr>
              <a:t>بهداشت </a:t>
            </a:r>
            <a:r>
              <a:rPr lang="fa-IR" sz="2600" b="1" dirty="0">
                <a:cs typeface="B Nazanin" pitchFamily="2" charset="-78"/>
              </a:rPr>
              <a:t>فردی، </a:t>
            </a:r>
            <a:r>
              <a:rPr lang="fa-IR" sz="2600" b="1" dirty="0" smtClean="0">
                <a:cs typeface="B Nazanin" pitchFamily="2" charset="-78"/>
              </a:rPr>
              <a:t>استفاده </a:t>
            </a:r>
            <a:r>
              <a:rPr lang="fa-IR" sz="2600" b="1" dirty="0">
                <a:cs typeface="B Nazanin" pitchFamily="2" charset="-78"/>
              </a:rPr>
              <a:t>از ماسک، رعایت فاصله اجتماعی و... </a:t>
            </a:r>
            <a:r>
              <a:rPr lang="fa-IR" sz="2600" b="1" dirty="0" smtClean="0">
                <a:cs typeface="B Nazanin" pitchFamily="2" charset="-78"/>
              </a:rPr>
              <a:t>اهمیت </a:t>
            </a:r>
            <a:r>
              <a:rPr lang="fa-IR" sz="2600" b="1" dirty="0">
                <a:cs typeface="B Nazanin" pitchFamily="2" charset="-78"/>
              </a:rPr>
              <a:t>و جایگاه ویژه ای را به خود اختصاص داده است. </a:t>
            </a:r>
          </a:p>
          <a:p>
            <a:pPr marL="109728" indent="0" algn="r" rtl="1">
              <a:buNone/>
            </a:pPr>
            <a:endParaRPr lang="fa-IR" sz="2600" b="1" dirty="0" smtClean="0">
              <a:cs typeface="B Nazanin" pitchFamily="2" charset="-78"/>
            </a:endParaRPr>
          </a:p>
          <a:p>
            <a:pPr algn="r" rtl="1"/>
            <a:r>
              <a:rPr lang="fa-IR" sz="2600" b="1" dirty="0" smtClean="0">
                <a:cs typeface="B Nazanin" pitchFamily="2" charset="-78"/>
              </a:rPr>
              <a:t>فعالیت </a:t>
            </a:r>
            <a:r>
              <a:rPr lang="fa-IR" sz="2600" b="1" dirty="0">
                <a:cs typeface="B Nazanin" pitchFamily="2" charset="-78"/>
              </a:rPr>
              <a:t>جسمانی منظم در دوره اپیدمی کووید 19 </a:t>
            </a:r>
            <a:r>
              <a:rPr lang="fa-IR" sz="2600" b="1" dirty="0" smtClean="0">
                <a:cs typeface="B Nazanin" pitchFamily="2" charset="-78"/>
              </a:rPr>
              <a:t>نه تنها به </a:t>
            </a:r>
            <a:r>
              <a:rPr lang="fa-IR" sz="2600" b="1" dirty="0">
                <a:cs typeface="B Nazanin" pitchFamily="2" charset="-78"/>
              </a:rPr>
              <a:t>بهبود سیستم ایمنی بدن کمک </a:t>
            </a:r>
            <a:r>
              <a:rPr lang="fa-IR" sz="2600" b="1" dirty="0" smtClean="0">
                <a:cs typeface="B Nazanin" pitchFamily="2" charset="-78"/>
              </a:rPr>
              <a:t>میکند بلکه در </a:t>
            </a:r>
            <a:r>
              <a:rPr lang="fa-IR" sz="2600" b="1" dirty="0">
                <a:cs typeface="B Nazanin" pitchFamily="2" charset="-78"/>
              </a:rPr>
              <a:t>کنترل اضافه وزن و چاقی به عنوان عامل وخامت کووید 19 و افزایش ظرفیت قلبی تنفسی بیش از پیش اهمیت دارد.</a:t>
            </a:r>
            <a:endParaRPr lang="en-US" sz="2600" b="1" dirty="0">
              <a:cs typeface="B Nazanin" pitchFamily="2" charset="-78"/>
            </a:endParaRPr>
          </a:p>
        </p:txBody>
      </p:sp>
      <p:sp>
        <p:nvSpPr>
          <p:cNvPr id="2" name="Title 1"/>
          <p:cNvSpPr>
            <a:spLocks noGrp="1"/>
          </p:cNvSpPr>
          <p:nvPr>
            <p:ph type="title"/>
          </p:nvPr>
        </p:nvSpPr>
        <p:spPr>
          <a:xfrm>
            <a:off x="610599" y="471441"/>
            <a:ext cx="10911840" cy="412979"/>
          </a:xfrm>
        </p:spPr>
        <p:txBody>
          <a:bodyPr>
            <a:normAutofit fontScale="90000"/>
          </a:bodyPr>
          <a:lstStyle/>
          <a:p>
            <a:pPr algn="ctr"/>
            <a:r>
              <a:rPr lang="fa-IR" dirty="0"/>
              <a:t>مقدمه</a:t>
            </a:r>
            <a:endParaRPr lang="en-US" dirty="0"/>
          </a:p>
        </p:txBody>
      </p:sp>
    </p:spTree>
    <p:extLst>
      <p:ext uri="{BB962C8B-B14F-4D97-AF65-F5344CB8AC3E}">
        <p14:creationId xmlns:p14="http://schemas.microsoft.com/office/powerpoint/2010/main" val="2106603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900" b="1" dirty="0" smtClean="0">
                <a:cs typeface="B Nazanin" pitchFamily="2" charset="-78"/>
              </a:rPr>
              <a:t> </a:t>
            </a:r>
            <a:r>
              <a:rPr lang="fa-IR" sz="2900" b="1" u="sng" dirty="0">
                <a:solidFill>
                  <a:srgbClr val="C00000"/>
                </a:solidFill>
                <a:cs typeface="B Nazanin" pitchFamily="2" charset="-78"/>
              </a:rPr>
              <a:t>مدل قصد رفتاری </a:t>
            </a:r>
            <a:r>
              <a:rPr lang="fa-IR" sz="2900" b="1" dirty="0" smtClean="0">
                <a:solidFill>
                  <a:srgbClr val="C00000"/>
                </a:solidFill>
                <a:cs typeface="B Nazanin" pitchFamily="2" charset="-78"/>
              </a:rPr>
              <a:t>:</a:t>
            </a:r>
          </a:p>
          <a:p>
            <a:pPr algn="just" rtl="1">
              <a:lnSpc>
                <a:spcPct val="150000"/>
              </a:lnSpc>
            </a:pPr>
            <a:r>
              <a:rPr lang="fa-IR" sz="2900" b="1" dirty="0" smtClean="0">
                <a:cs typeface="B Nazanin" pitchFamily="2" charset="-78"/>
              </a:rPr>
              <a:t>در </a:t>
            </a:r>
            <a:r>
              <a:rPr lang="fa-IR" sz="2900" b="1" dirty="0">
                <a:cs typeface="B Nazanin" pitchFamily="2" charset="-78"/>
              </a:rPr>
              <a:t>این مدل برای تبدیل قصد فرد به رفتار از افراد تاثیرگذار و اعتقادات مقبول و </a:t>
            </a:r>
            <a:r>
              <a:rPr lang="fa-IR" sz="2900" b="1" dirty="0" smtClean="0">
                <a:cs typeface="B Nazanin" pitchFamily="2" charset="-78"/>
              </a:rPr>
              <a:t>فشارهای </a:t>
            </a:r>
            <a:r>
              <a:rPr lang="fa-IR" sz="2900" b="1" dirty="0">
                <a:cs typeface="B Nazanin" pitchFamily="2" charset="-78"/>
              </a:rPr>
              <a:t>اجتماعی موجود </a:t>
            </a:r>
            <a:r>
              <a:rPr lang="fa-IR" sz="2900" b="1" dirty="0" smtClean="0">
                <a:cs typeface="B Nazanin" pitchFamily="2" charset="-78"/>
              </a:rPr>
              <a:t>در </a:t>
            </a:r>
            <a:r>
              <a:rPr lang="fa-IR" sz="2900" b="1" dirty="0">
                <a:cs typeface="B Nazanin" pitchFamily="2" charset="-78"/>
              </a:rPr>
              <a:t>جامعه برای ایجاد نگرش مثبت قوی کمک گرفته </a:t>
            </a:r>
            <a:r>
              <a:rPr lang="fa-IR" sz="2900" b="1" dirty="0" smtClean="0">
                <a:cs typeface="B Nazanin" pitchFamily="2" charset="-78"/>
              </a:rPr>
              <a:t>می شود </a:t>
            </a:r>
            <a:r>
              <a:rPr lang="fa-IR" sz="2900" b="1" dirty="0">
                <a:cs typeface="B Nazanin" pitchFamily="2" charset="-78"/>
              </a:rPr>
              <a:t>تا فرد قصد خود را به عمل برساند.</a:t>
            </a:r>
            <a:r>
              <a:rPr lang="fa-IR" dirty="0"/>
              <a:t> </a:t>
            </a:r>
          </a:p>
        </p:txBody>
      </p:sp>
      <p:sp>
        <p:nvSpPr>
          <p:cNvPr id="2" name="Title 1"/>
          <p:cNvSpPr>
            <a:spLocks noGrp="1"/>
          </p:cNvSpPr>
          <p:nvPr>
            <p:ph type="title"/>
          </p:nvPr>
        </p:nvSpPr>
        <p:spPr/>
        <p:txBody>
          <a:bodyPr/>
          <a:lstStyle/>
          <a:p>
            <a:pPr algn="ctr"/>
            <a:r>
              <a:rPr lang="fa-IR" dirty="0" smtClean="0"/>
              <a:t>انواع مدل های تغییر رفتار (ادامه )</a:t>
            </a:r>
            <a:endParaRPr lang="en-US" dirty="0"/>
          </a:p>
        </p:txBody>
      </p:sp>
    </p:spTree>
    <p:extLst>
      <p:ext uri="{BB962C8B-B14F-4D97-AF65-F5344CB8AC3E}">
        <p14:creationId xmlns:p14="http://schemas.microsoft.com/office/powerpoint/2010/main" val="6740224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sz="2900" b="1" u="sng" dirty="0" smtClean="0">
                <a:solidFill>
                  <a:srgbClr val="C00000"/>
                </a:solidFill>
                <a:cs typeface="B Nazanin" pitchFamily="2" charset="-78"/>
              </a:rPr>
              <a:t>  مدل بزنف</a:t>
            </a:r>
          </a:p>
          <a:p>
            <a:pPr algn="just" rtl="1">
              <a:lnSpc>
                <a:spcPct val="150000"/>
              </a:lnSpc>
            </a:pPr>
            <a:r>
              <a:rPr lang="fa-IR" sz="2900" b="1" dirty="0" smtClean="0">
                <a:cs typeface="B Nazanin" pitchFamily="2" charset="-78"/>
              </a:rPr>
              <a:t>در </a:t>
            </a:r>
            <a:r>
              <a:rPr lang="fa-IR" sz="2900" b="1" dirty="0">
                <a:cs typeface="B Nazanin" pitchFamily="2" charset="-78"/>
              </a:rPr>
              <a:t>این روش به کسانی که باور و قصد انجام رفتار را دارند و با وجود افراد تاثیرگذار و فشارهای اجتماعی به تنهایی قادر نیستند آن رفتار را انجام دهند، با استفاده از تسهیل کننده یا قادرکننده مانند فراهم کردن امکانات مالی، تجهیزات، کلاس آموزشی و...کمک </a:t>
            </a:r>
            <a:r>
              <a:rPr lang="fa-IR" sz="2900" b="1" dirty="0" smtClean="0">
                <a:cs typeface="B Nazanin" pitchFamily="2" charset="-78"/>
              </a:rPr>
              <a:t>می شود</a:t>
            </a:r>
            <a:r>
              <a:rPr lang="fa-IR" sz="2900" b="1" dirty="0">
                <a:cs typeface="B Nazanin" pitchFamily="2" charset="-78"/>
              </a:rPr>
              <a:t>.</a:t>
            </a:r>
            <a:endParaRPr lang="en-US" sz="2900" b="1" dirty="0">
              <a:cs typeface="B Nazanin" pitchFamily="2" charset="-78"/>
            </a:endParaRPr>
          </a:p>
          <a:p>
            <a:endParaRPr lang="en-US" dirty="0"/>
          </a:p>
        </p:txBody>
      </p:sp>
      <p:sp>
        <p:nvSpPr>
          <p:cNvPr id="2" name="Title 1"/>
          <p:cNvSpPr>
            <a:spLocks noGrp="1"/>
          </p:cNvSpPr>
          <p:nvPr>
            <p:ph type="title"/>
          </p:nvPr>
        </p:nvSpPr>
        <p:spPr/>
        <p:txBody>
          <a:bodyPr/>
          <a:lstStyle/>
          <a:p>
            <a:pPr algn="ctr"/>
            <a:r>
              <a:rPr lang="fa-IR" dirty="0" smtClean="0"/>
              <a:t>انواع مدل های تغییر رفتار (ادامه )</a:t>
            </a:r>
            <a:endParaRPr lang="en-US" dirty="0"/>
          </a:p>
        </p:txBody>
      </p:sp>
    </p:spTree>
    <p:extLst>
      <p:ext uri="{BB962C8B-B14F-4D97-AF65-F5344CB8AC3E}">
        <p14:creationId xmlns:p14="http://schemas.microsoft.com/office/powerpoint/2010/main" val="521352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sz="2900" b="1" u="sng" dirty="0" smtClean="0">
                <a:solidFill>
                  <a:srgbClr val="C00000"/>
                </a:solidFill>
                <a:cs typeface="B Nazanin" pitchFamily="2" charset="-78"/>
              </a:rPr>
              <a:t>    مدل پرسید/پروسید</a:t>
            </a:r>
            <a:r>
              <a:rPr lang="fa-IR" sz="2900" b="1" u="sng" dirty="0">
                <a:solidFill>
                  <a:srgbClr val="C00000"/>
                </a:solidFill>
                <a:cs typeface="B Nazanin" pitchFamily="2" charset="-78"/>
              </a:rPr>
              <a:t>: </a:t>
            </a:r>
            <a:endParaRPr lang="fa-IR" sz="2900" b="1" u="sng" dirty="0" smtClean="0">
              <a:solidFill>
                <a:srgbClr val="C00000"/>
              </a:solidFill>
              <a:cs typeface="B Nazanin" pitchFamily="2" charset="-78"/>
            </a:endParaRPr>
          </a:p>
          <a:p>
            <a:pPr algn="just" rtl="1">
              <a:lnSpc>
                <a:spcPct val="150000"/>
              </a:lnSpc>
            </a:pPr>
            <a:r>
              <a:rPr lang="fa-IR" sz="3100" b="1" dirty="0" smtClean="0">
                <a:cs typeface="B Nazanin" pitchFamily="2" charset="-78"/>
              </a:rPr>
              <a:t>این </a:t>
            </a:r>
            <a:r>
              <a:rPr lang="fa-IR" sz="3100" b="1" dirty="0">
                <a:cs typeface="B Nazanin" pitchFamily="2" charset="-78"/>
              </a:rPr>
              <a:t>مدل برای </a:t>
            </a:r>
            <a:r>
              <a:rPr lang="fa-IR" sz="3100" b="1" dirty="0" smtClean="0">
                <a:cs typeface="B Nazanin" pitchFamily="2" charset="-78"/>
              </a:rPr>
              <a:t>برنامه ریزی </a:t>
            </a:r>
            <a:r>
              <a:rPr lang="fa-IR" sz="3100" b="1" dirty="0">
                <a:cs typeface="B Nazanin" pitchFamily="2" charset="-78"/>
              </a:rPr>
              <a:t>تغییر رفتار و ارتقاء </a:t>
            </a:r>
            <a:r>
              <a:rPr lang="fa-IR" sz="3100" b="1" dirty="0" smtClean="0">
                <a:cs typeface="B Nazanin" pitchFamily="2" charset="-78"/>
              </a:rPr>
              <a:t>سلامت </a:t>
            </a:r>
            <a:r>
              <a:rPr lang="fa-IR" sz="3100" b="1" dirty="0">
                <a:cs typeface="B Nazanin" pitchFamily="2" charset="-78"/>
              </a:rPr>
              <a:t>در جامعه و سیاستگذاری تغییر رفتار مفید است</a:t>
            </a:r>
            <a:r>
              <a:rPr lang="fa-IR" sz="3100" b="1" dirty="0" smtClean="0">
                <a:cs typeface="B Nazanin" pitchFamily="2" charset="-78"/>
              </a:rPr>
              <a:t>.</a:t>
            </a:r>
          </a:p>
          <a:p>
            <a:pPr algn="just" rtl="1">
              <a:lnSpc>
                <a:spcPct val="150000"/>
              </a:lnSpc>
            </a:pPr>
            <a:r>
              <a:rPr lang="fa-IR" sz="3100" b="1" dirty="0" smtClean="0">
                <a:cs typeface="B Nazanin" pitchFamily="2" charset="-78"/>
              </a:rPr>
              <a:t>بررسی </a:t>
            </a:r>
            <a:r>
              <a:rPr lang="fa-IR" sz="3100" b="1" dirty="0">
                <a:cs typeface="B Nazanin" pitchFamily="2" charset="-78"/>
              </a:rPr>
              <a:t>رابطه علت ومعلول از طریق انجام نیازسنجی در جامعه وتعیین مهمترین مشکل </a:t>
            </a:r>
            <a:r>
              <a:rPr lang="fa-IR" sz="3100" b="1" dirty="0" smtClean="0">
                <a:cs typeface="B Nazanin" pitchFamily="2" charset="-78"/>
              </a:rPr>
              <a:t>سلامتی </a:t>
            </a:r>
            <a:r>
              <a:rPr lang="fa-IR" sz="3100" b="1" dirty="0">
                <a:cs typeface="B Nazanin" pitchFamily="2" charset="-78"/>
              </a:rPr>
              <a:t>و عوامل موثر بر </a:t>
            </a:r>
            <a:r>
              <a:rPr lang="fa-IR" sz="3100" b="1" dirty="0" smtClean="0">
                <a:cs typeface="B Nazanin" pitchFamily="2" charset="-78"/>
              </a:rPr>
              <a:t>آن</a:t>
            </a:r>
          </a:p>
          <a:p>
            <a:pPr algn="just" rtl="1">
              <a:lnSpc>
                <a:spcPct val="150000"/>
              </a:lnSpc>
            </a:pPr>
            <a:r>
              <a:rPr lang="fa-IR" sz="3100" b="1" dirty="0" smtClean="0">
                <a:cs typeface="B Nazanin" pitchFamily="2" charset="-78"/>
              </a:rPr>
              <a:t>مشخص نمودن عوامل مساعدکننده(اگاهی ،نگرش باوروارزش های فرد) ،قادرکننده(خانواده ،دوستان،کارکنان بهداشتی،مدیران وحمایت اجتماعی ) ،تقویت کننده(فراهمی ودر دسترس بودن منابع،مهارت جدید ، اولویت بخشی و قانون)  مانند سیاستها </a:t>
            </a:r>
            <a:r>
              <a:rPr lang="fa-IR" sz="3100" b="1" dirty="0">
                <a:cs typeface="B Nazanin" pitchFamily="2" charset="-78"/>
              </a:rPr>
              <a:t>و قوانین و مقررات حمایتی </a:t>
            </a:r>
            <a:r>
              <a:rPr lang="fa-IR" sz="3100" b="1" dirty="0" smtClean="0">
                <a:cs typeface="B Nazanin" pitchFamily="2" charset="-78"/>
              </a:rPr>
              <a:t>لازم </a:t>
            </a:r>
            <a:r>
              <a:rPr lang="fa-IR" sz="3100" b="1" dirty="0">
                <a:cs typeface="B Nazanin" pitchFamily="2" charset="-78"/>
              </a:rPr>
              <a:t>برای اتخاذ رفتار سالم </a:t>
            </a:r>
            <a:endParaRPr lang="en-US" sz="3100" b="1" dirty="0">
              <a:cs typeface="B Nazanin" pitchFamily="2" charset="-78"/>
            </a:endParaRPr>
          </a:p>
        </p:txBody>
      </p:sp>
      <p:sp>
        <p:nvSpPr>
          <p:cNvPr id="2" name="Title 1"/>
          <p:cNvSpPr>
            <a:spLocks noGrp="1"/>
          </p:cNvSpPr>
          <p:nvPr>
            <p:ph type="title"/>
          </p:nvPr>
        </p:nvSpPr>
        <p:spPr/>
        <p:txBody>
          <a:bodyPr/>
          <a:lstStyle/>
          <a:p>
            <a:pPr algn="ctr"/>
            <a:r>
              <a:rPr lang="fa-IR" dirty="0" smtClean="0"/>
              <a:t>انواع مدل های تغییر رفتار (ادامه )</a:t>
            </a:r>
            <a:endParaRPr lang="en-US" dirty="0"/>
          </a:p>
        </p:txBody>
      </p:sp>
    </p:spTree>
    <p:extLst>
      <p:ext uri="{BB962C8B-B14F-4D97-AF65-F5344CB8AC3E}">
        <p14:creationId xmlns:p14="http://schemas.microsoft.com/office/powerpoint/2010/main" val="755383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buNone/>
            </a:pPr>
            <a:r>
              <a:rPr lang="fa-IR" sz="2900" b="1" u="sng" dirty="0">
                <a:solidFill>
                  <a:srgbClr val="C00000"/>
                </a:solidFill>
                <a:cs typeface="B Nazanin" pitchFamily="2" charset="-78"/>
              </a:rPr>
              <a:t>مدل بازاریابی اجتماعی: </a:t>
            </a:r>
            <a:endParaRPr lang="fa-IR" sz="2900" b="1" u="sng" dirty="0" smtClean="0">
              <a:solidFill>
                <a:srgbClr val="C00000"/>
              </a:solidFill>
              <a:cs typeface="B Nazanin" pitchFamily="2" charset="-78"/>
            </a:endParaRPr>
          </a:p>
          <a:p>
            <a:pPr algn="just" rtl="1">
              <a:lnSpc>
                <a:spcPct val="150000"/>
              </a:lnSpc>
            </a:pPr>
            <a:r>
              <a:rPr lang="fa-IR" sz="2900" b="1" dirty="0" smtClean="0">
                <a:cs typeface="B Nazanin" pitchFamily="2" charset="-78"/>
              </a:rPr>
              <a:t>در </a:t>
            </a:r>
            <a:r>
              <a:rPr lang="fa-IR" sz="2900" b="1" dirty="0">
                <a:cs typeface="B Nazanin" pitchFamily="2" charset="-78"/>
              </a:rPr>
              <a:t>این مدل با </a:t>
            </a:r>
            <a:r>
              <a:rPr lang="fa-IR" sz="2900" b="1" dirty="0" smtClean="0">
                <a:cs typeface="B Nazanin" pitchFamily="2" charset="-78"/>
              </a:rPr>
              <a:t>استفاده </a:t>
            </a:r>
            <a:r>
              <a:rPr lang="fa-IR" sz="2900" b="1" dirty="0">
                <a:cs typeface="B Nazanin" pitchFamily="2" charset="-78"/>
              </a:rPr>
              <a:t>از اصول و فنون بازاریابی </a:t>
            </a:r>
            <a:r>
              <a:rPr lang="fa-IR" sz="2900" b="1" dirty="0" smtClean="0">
                <a:cs typeface="B Nazanin" pitchFamily="2" charset="-78"/>
              </a:rPr>
              <a:t>شامل </a:t>
            </a:r>
            <a:r>
              <a:rPr lang="fa-IR" sz="2900" b="1" dirty="0">
                <a:cs typeface="B Nazanin" pitchFamily="2" charset="-78"/>
              </a:rPr>
              <a:t>تحلیل مخاطبین و تحلیل بازار برای پیشبرد تغییر یا ایجاد </a:t>
            </a:r>
            <a:r>
              <a:rPr lang="fa-IR" sz="2900" b="1" dirty="0" smtClean="0">
                <a:cs typeface="B Nazanin" pitchFamily="2" charset="-78"/>
              </a:rPr>
              <a:t>علاقه </a:t>
            </a:r>
            <a:r>
              <a:rPr lang="fa-IR" sz="2900" b="1" dirty="0">
                <a:cs typeface="B Nazanin" pitchFamily="2" charset="-78"/>
              </a:rPr>
              <a:t>به </a:t>
            </a:r>
            <a:r>
              <a:rPr lang="fa-IR" sz="2900" b="1" dirty="0" smtClean="0">
                <a:cs typeface="B Nazanin" pitchFamily="2" charset="-78"/>
              </a:rPr>
              <a:t>کالایی </a:t>
            </a:r>
            <a:r>
              <a:rPr lang="fa-IR" sz="2900" b="1" dirty="0">
                <a:cs typeface="B Nazanin" pitchFamily="2" charset="-78"/>
              </a:rPr>
              <a:t>مورد نظر </a:t>
            </a:r>
            <a:r>
              <a:rPr lang="fa-IR" sz="2900" b="1" dirty="0" smtClean="0">
                <a:cs typeface="B Nazanin" pitchFamily="2" charset="-78"/>
              </a:rPr>
              <a:t>(هدف </a:t>
            </a:r>
            <a:r>
              <a:rPr lang="fa-IR" sz="2900" b="1" dirty="0">
                <a:cs typeface="B Nazanin" pitchFamily="2" charset="-78"/>
              </a:rPr>
              <a:t>یا </a:t>
            </a:r>
            <a:r>
              <a:rPr lang="fa-IR" sz="2900" b="1" dirty="0" smtClean="0">
                <a:cs typeface="B Nazanin" pitchFamily="2" charset="-78"/>
              </a:rPr>
              <a:t>رفتارسلامتی) </a:t>
            </a:r>
            <a:r>
              <a:rPr lang="fa-IR" sz="2900" b="1" dirty="0">
                <a:cs typeface="B Nazanin" pitchFamily="2" charset="-78"/>
              </a:rPr>
              <a:t>به عنوان یک محصول اقدام </a:t>
            </a:r>
            <a:r>
              <a:rPr lang="fa-IR" sz="2900" b="1" dirty="0" smtClean="0">
                <a:cs typeface="B Nazanin" pitchFamily="2" charset="-78"/>
              </a:rPr>
              <a:t>می شود</a:t>
            </a:r>
            <a:r>
              <a:rPr lang="fa-IR" sz="2900" b="1" dirty="0">
                <a:cs typeface="B Nazanin" pitchFamily="2" charset="-78"/>
              </a:rPr>
              <a:t>.</a:t>
            </a:r>
            <a:endParaRPr lang="en-US" sz="2900" b="1" dirty="0">
              <a:cs typeface="B Nazanin" pitchFamily="2" charset="-78"/>
            </a:endParaRPr>
          </a:p>
        </p:txBody>
      </p:sp>
      <p:sp>
        <p:nvSpPr>
          <p:cNvPr id="2" name="Title 1"/>
          <p:cNvSpPr>
            <a:spLocks noGrp="1"/>
          </p:cNvSpPr>
          <p:nvPr>
            <p:ph type="title"/>
          </p:nvPr>
        </p:nvSpPr>
        <p:spPr/>
        <p:txBody>
          <a:bodyPr/>
          <a:lstStyle/>
          <a:p>
            <a:pPr algn="ctr"/>
            <a:r>
              <a:rPr lang="fa-IR" dirty="0" smtClean="0"/>
              <a:t>انواع مدل های تغییر رفتار (ادامه )</a:t>
            </a:r>
            <a:endParaRPr lang="en-US" dirty="0"/>
          </a:p>
        </p:txBody>
      </p:sp>
    </p:spTree>
    <p:extLst>
      <p:ext uri="{BB962C8B-B14F-4D97-AF65-F5344CB8AC3E}">
        <p14:creationId xmlns:p14="http://schemas.microsoft.com/office/powerpoint/2010/main" val="33998626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r" rtl="1">
              <a:buNone/>
            </a:pPr>
            <a:r>
              <a:rPr lang="fa-IR" sz="2900" b="1" u="sng" dirty="0" smtClean="0">
                <a:solidFill>
                  <a:srgbClr val="C00000"/>
                </a:solidFill>
                <a:cs typeface="B Nazanin" pitchFamily="2" charset="-78"/>
              </a:rPr>
              <a:t>   مدل فرانظری یا مراحل تغییر رفتار</a:t>
            </a:r>
          </a:p>
          <a:p>
            <a:pPr algn="r" rtl="1">
              <a:buNone/>
            </a:pPr>
            <a:endParaRPr lang="fa-IR" sz="2900" b="1" u="sng" dirty="0" smtClean="0">
              <a:solidFill>
                <a:srgbClr val="C00000"/>
              </a:solidFill>
              <a:cs typeface="B Nazanin" pitchFamily="2" charset="-78"/>
            </a:endParaRPr>
          </a:p>
          <a:p>
            <a:pPr algn="just" rtl="1"/>
            <a:r>
              <a:rPr lang="fa-IR" sz="2900" b="1" dirty="0" smtClean="0">
                <a:cs typeface="B Nazanin" pitchFamily="2" charset="-78"/>
              </a:rPr>
              <a:t>مدل تغییر رفتار از ادغام بیش از 300 تئوری به وجود آمده است.</a:t>
            </a:r>
          </a:p>
          <a:p>
            <a:pPr algn="just" rtl="1"/>
            <a:endParaRPr lang="fa-IR" sz="2900" b="1" dirty="0" smtClean="0">
              <a:cs typeface="B Nazanin" pitchFamily="2" charset="-78"/>
            </a:endParaRPr>
          </a:p>
          <a:p>
            <a:pPr algn="just" rtl="1"/>
            <a:r>
              <a:rPr lang="fa-IR" sz="2900" b="1" dirty="0" smtClean="0">
                <a:cs typeface="B Nazanin" pitchFamily="2" charset="-78"/>
              </a:rPr>
              <a:t> </a:t>
            </a:r>
            <a:r>
              <a:rPr lang="fa-IR" sz="2900" b="1" dirty="0">
                <a:cs typeface="B Nazanin" pitchFamily="2" charset="-78"/>
              </a:rPr>
              <a:t>در این </a:t>
            </a:r>
            <a:r>
              <a:rPr lang="fa-IR" sz="2900" b="1" dirty="0" smtClean="0">
                <a:cs typeface="B Nazanin" pitchFamily="2" charset="-78"/>
              </a:rPr>
              <a:t>مدل </a:t>
            </a:r>
            <a:r>
              <a:rPr lang="fa-IR" sz="2900" b="1" dirty="0">
                <a:cs typeface="B Nazanin" pitchFamily="2" charset="-78"/>
              </a:rPr>
              <a:t>از مراحل تغییر برای یکپارچه کردن اصول و فرآیندهای تغییر </a:t>
            </a:r>
            <a:r>
              <a:rPr lang="fa-IR" sz="2900" b="1" dirty="0" smtClean="0">
                <a:cs typeface="B Nazanin" pitchFamily="2" charset="-78"/>
              </a:rPr>
              <a:t>استفاده می شود </a:t>
            </a:r>
            <a:r>
              <a:rPr lang="fa-IR" sz="2900" b="1" dirty="0">
                <a:cs typeface="B Nazanin" pitchFamily="2" charset="-78"/>
              </a:rPr>
              <a:t>و </a:t>
            </a:r>
            <a:r>
              <a:rPr lang="fa-IR" sz="2900" b="1" dirty="0" smtClean="0">
                <a:cs typeface="B Nazanin" pitchFamily="2" charset="-78"/>
              </a:rPr>
              <a:t>افراد</a:t>
            </a:r>
          </a:p>
          <a:p>
            <a:pPr marL="109728" indent="0" algn="just" rtl="1">
              <a:buNone/>
            </a:pPr>
            <a:endParaRPr lang="fa-IR" sz="2900" b="1" dirty="0" smtClean="0">
              <a:cs typeface="B Nazanin" pitchFamily="2" charset="-78"/>
            </a:endParaRPr>
          </a:p>
          <a:p>
            <a:pPr algn="just" rtl="1"/>
            <a:r>
              <a:rPr lang="fa-IR" sz="2900" b="1" dirty="0" smtClean="0">
                <a:cs typeface="B Nazanin" pitchFamily="2" charset="-78"/>
              </a:rPr>
              <a:t> </a:t>
            </a:r>
            <a:r>
              <a:rPr lang="fa-IR" sz="2900" b="1" dirty="0">
                <a:cs typeface="B Nazanin" pitchFamily="2" charset="-78"/>
              </a:rPr>
              <a:t>در دوره گذار، از رفتاری به رفتار دیگر از مراحل مختلف عبور </a:t>
            </a:r>
            <a:r>
              <a:rPr lang="fa-IR" sz="2900" b="1" dirty="0" smtClean="0">
                <a:cs typeface="B Nazanin" pitchFamily="2" charset="-78"/>
              </a:rPr>
              <a:t>می کنند</a:t>
            </a:r>
            <a:r>
              <a:rPr lang="fa-IR" sz="2900" b="1" dirty="0">
                <a:cs typeface="B Nazanin" pitchFamily="2" charset="-78"/>
              </a:rPr>
              <a:t>. </a:t>
            </a:r>
            <a:endParaRPr lang="fa-IR" sz="2900" b="1" dirty="0" smtClean="0">
              <a:cs typeface="B Nazanin" pitchFamily="2" charset="-78"/>
            </a:endParaRPr>
          </a:p>
          <a:p>
            <a:pPr marL="109728" indent="0" algn="just" rtl="1">
              <a:buNone/>
            </a:pPr>
            <a:endParaRPr lang="fa-IR" sz="2900" b="1" dirty="0" smtClean="0">
              <a:cs typeface="B Nazanin" pitchFamily="2" charset="-78"/>
            </a:endParaRPr>
          </a:p>
          <a:p>
            <a:pPr algn="just" rtl="1"/>
            <a:r>
              <a:rPr lang="fa-IR" sz="2900" b="1" dirty="0" smtClean="0">
                <a:cs typeface="B Nazanin" pitchFamily="2" charset="-78"/>
              </a:rPr>
              <a:t>مدل </a:t>
            </a:r>
            <a:r>
              <a:rPr lang="fa-IR" sz="2900" b="1" dirty="0">
                <a:cs typeface="B Nazanin" pitchFamily="2" charset="-78"/>
              </a:rPr>
              <a:t>انتخابی مشاوره برای تغییر رفتار در برنامه شیوه زندگی سالم </a:t>
            </a:r>
            <a:r>
              <a:rPr lang="fa-IR" sz="2900" b="1" dirty="0" smtClean="0">
                <a:cs typeface="B Nazanin" pitchFamily="2" charset="-78"/>
              </a:rPr>
              <a:t>میانسالان</a:t>
            </a:r>
            <a:r>
              <a:rPr lang="fa-IR" sz="2900" b="1" dirty="0">
                <a:cs typeface="B Nazanin" pitchFamily="2" charset="-78"/>
              </a:rPr>
              <a:t>، مدل مراحل تغییر رفتار </a:t>
            </a:r>
            <a:r>
              <a:rPr lang="fa-IR" sz="2900" b="1" dirty="0" smtClean="0">
                <a:cs typeface="B Nazanin" pitchFamily="2" charset="-78"/>
              </a:rPr>
              <a:t>(</a:t>
            </a:r>
            <a:r>
              <a:rPr lang="en-US" sz="2900" b="1" dirty="0" smtClean="0">
                <a:cs typeface="B Nazanin" pitchFamily="2" charset="-78"/>
              </a:rPr>
              <a:t>SOC </a:t>
            </a:r>
            <a:r>
              <a:rPr lang="fa-IR" sz="2900" b="1" dirty="0" smtClean="0">
                <a:cs typeface="B Nazanin" pitchFamily="2" charset="-78"/>
              </a:rPr>
              <a:t>)می باشد </a:t>
            </a:r>
            <a:r>
              <a:rPr lang="fa-IR" sz="2900" b="1" dirty="0">
                <a:cs typeface="B Nazanin" pitchFamily="2" charset="-78"/>
              </a:rPr>
              <a:t>که در کتاب حاضر به تفضیل به آن خواهیم پرداخت.</a:t>
            </a:r>
            <a:endParaRPr lang="en-US" sz="2900" b="1" dirty="0">
              <a:cs typeface="B Nazanin" pitchFamily="2" charset="-78"/>
            </a:endParaRPr>
          </a:p>
        </p:txBody>
      </p:sp>
      <p:sp>
        <p:nvSpPr>
          <p:cNvPr id="2" name="Title 1"/>
          <p:cNvSpPr>
            <a:spLocks noGrp="1"/>
          </p:cNvSpPr>
          <p:nvPr>
            <p:ph type="title"/>
          </p:nvPr>
        </p:nvSpPr>
        <p:spPr/>
        <p:txBody>
          <a:bodyPr/>
          <a:lstStyle/>
          <a:p>
            <a:pPr algn="ctr"/>
            <a:r>
              <a:rPr lang="fa-IR" dirty="0" smtClean="0"/>
              <a:t>انواع مدل های تغییر رفتار (ادامه )</a:t>
            </a:r>
            <a:endParaRPr lang="en-US" dirty="0"/>
          </a:p>
        </p:txBody>
      </p:sp>
    </p:spTree>
    <p:extLst>
      <p:ext uri="{BB962C8B-B14F-4D97-AF65-F5344CB8AC3E}">
        <p14:creationId xmlns:p14="http://schemas.microsoft.com/office/powerpoint/2010/main" val="2574969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928240" y="1907498"/>
            <a:ext cx="1886395" cy="4038600"/>
          </a:xfrm>
          <a:prstGeom prst="rect">
            <a:avLst/>
          </a:prstGeom>
          <a:noFill/>
          <a:ln w="9525">
            <a:noFill/>
            <a:miter lim="800000"/>
            <a:headEnd/>
            <a:tailEnd/>
          </a:ln>
        </p:spPr>
      </p:pic>
      <p:sp>
        <p:nvSpPr>
          <p:cNvPr id="6" name="Rectangle 5"/>
          <p:cNvSpPr/>
          <p:nvPr/>
        </p:nvSpPr>
        <p:spPr>
          <a:xfrm>
            <a:off x="4929390" y="3094435"/>
            <a:ext cx="4693914" cy="461665"/>
          </a:xfrm>
          <a:prstGeom prst="rect">
            <a:avLst/>
          </a:prstGeom>
        </p:spPr>
        <p:txBody>
          <a:bodyPr wrap="none">
            <a:spAutoFit/>
          </a:bodyPr>
          <a:lstStyle/>
          <a:p>
            <a:r>
              <a:rPr lang="fa-IR" sz="2400" b="1" dirty="0" smtClean="0">
                <a:solidFill>
                  <a:srgbClr val="C00000"/>
                </a:solidFill>
              </a:rPr>
              <a:t>فصل دوم: مدل فرانظری یا مراحل تغییر رفتار</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lgn="ctr">
              <a:buNone/>
            </a:pPr>
            <a:endParaRPr lang="en-US" dirty="0" smtClean="0"/>
          </a:p>
          <a:p>
            <a:pPr marL="109728" indent="0" algn="ctr">
              <a:buNone/>
            </a:pPr>
            <a:endParaRPr lang="en-US" dirty="0"/>
          </a:p>
          <a:p>
            <a:pPr marL="109728" indent="0" algn="ctr">
              <a:buNone/>
            </a:pPr>
            <a:endParaRPr lang="en-US" dirty="0" smtClean="0"/>
          </a:p>
          <a:p>
            <a:pPr marL="109728" indent="0" algn="ctr">
              <a:buNone/>
            </a:pPr>
            <a:r>
              <a:rPr lang="en-US" sz="2900" b="1" dirty="0">
                <a:cs typeface="B Nazanin" pitchFamily="2" charset="-78"/>
              </a:rPr>
              <a:t>Stage of change    </a:t>
            </a:r>
          </a:p>
          <a:p>
            <a:pPr marL="109728" indent="0" algn="ctr">
              <a:buNone/>
            </a:pPr>
            <a:endParaRPr lang="en-US" dirty="0"/>
          </a:p>
          <a:p>
            <a:pPr marL="109728" indent="0" algn="ctr">
              <a:buNone/>
            </a:pPr>
            <a:endParaRPr lang="fa-IR" sz="2900" b="1" dirty="0">
              <a:cs typeface="B Nazanin" pitchFamily="2" charset="-78"/>
            </a:endParaRPr>
          </a:p>
        </p:txBody>
      </p:sp>
      <p:sp>
        <p:nvSpPr>
          <p:cNvPr id="3" name="Title 2"/>
          <p:cNvSpPr>
            <a:spLocks noGrp="1"/>
          </p:cNvSpPr>
          <p:nvPr>
            <p:ph type="title"/>
          </p:nvPr>
        </p:nvSpPr>
        <p:spPr/>
        <p:txBody>
          <a:bodyPr/>
          <a:lstStyle/>
          <a:p>
            <a:pPr algn="ctr"/>
            <a:r>
              <a:rPr lang="fa-IR" sz="4400" dirty="0">
                <a:solidFill>
                  <a:srgbClr val="C00000"/>
                </a:solidFill>
              </a:rPr>
              <a:t>مدل فرانظری یا مراحل تغییر رفتار</a:t>
            </a:r>
            <a:endParaRPr lang="fa-IR" dirty="0"/>
          </a:p>
        </p:txBody>
      </p:sp>
    </p:spTree>
    <p:extLst>
      <p:ext uri="{BB962C8B-B14F-4D97-AF65-F5344CB8AC3E}">
        <p14:creationId xmlns:p14="http://schemas.microsoft.com/office/powerpoint/2010/main" val="1933993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7631" y="1065551"/>
            <a:ext cx="9872871" cy="4038600"/>
          </a:xfrm>
        </p:spPr>
        <p:txBody>
          <a:bodyPr>
            <a:normAutofit/>
          </a:bodyPr>
          <a:lstStyle/>
          <a:p>
            <a:pPr algn="r" rtl="1"/>
            <a:r>
              <a:rPr lang="fa-IR" sz="2900" b="1" dirty="0" smtClean="0">
                <a:cs typeface="B Nazanin" pitchFamily="2" charset="-78"/>
              </a:rPr>
              <a:t>به صورت یک چرخه است و یک فرد در مراحل مختلفی از این چرخه میتواند قرار بگیرد.</a:t>
            </a:r>
            <a:endParaRPr lang="en-US" sz="2900" b="1" dirty="0" smtClean="0">
              <a:cs typeface="B Nazanin" pitchFamily="2" charset="-78"/>
            </a:endParaRPr>
          </a:p>
          <a:p>
            <a:pPr marL="109728" indent="0" algn="r" rtl="1">
              <a:buNone/>
            </a:pPr>
            <a:endParaRPr lang="fa-IR" sz="2900" b="1" dirty="0" smtClean="0">
              <a:cs typeface="B Nazanin" pitchFamily="2" charset="-78"/>
            </a:endParaRPr>
          </a:p>
          <a:p>
            <a:pPr algn="r" rtl="1"/>
            <a:r>
              <a:rPr lang="fa-IR" sz="2900" b="1" dirty="0" smtClean="0">
                <a:cs typeface="B Nazanin" pitchFamily="2" charset="-78"/>
              </a:rPr>
              <a:t>فرد همواره در چرخه تغییر باقی می ماند بنابر این مهر شکست نمی خورد و انگیزه خو د  را برای تغییر از ست نمی دهد. </a:t>
            </a:r>
            <a:endParaRPr lang="en-US" sz="2900" b="1" dirty="0">
              <a:cs typeface="B Nazanin" pitchFamily="2" charset="-78"/>
            </a:endParaRPr>
          </a:p>
          <a:p>
            <a:pPr marL="109728" indent="0" algn="r" rtl="1">
              <a:buNone/>
            </a:pPr>
            <a:endParaRPr lang="fa-IR" sz="2900" b="1" dirty="0" smtClean="0">
              <a:cs typeface="B Nazanin" pitchFamily="2" charset="-78"/>
            </a:endParaRPr>
          </a:p>
          <a:p>
            <a:pPr algn="r" rtl="1"/>
            <a:r>
              <a:rPr lang="fa-IR" sz="2900" b="1" dirty="0" smtClean="0">
                <a:cs typeface="B Nazanin" pitchFamily="2" charset="-78"/>
              </a:rPr>
              <a:t>بر اساس مدل </a:t>
            </a:r>
            <a:r>
              <a:rPr lang="en-US" sz="2900" b="1" dirty="0" smtClean="0">
                <a:cs typeface="B Nazanin" pitchFamily="2" charset="-78"/>
              </a:rPr>
              <a:t>SOC ،</a:t>
            </a:r>
            <a:r>
              <a:rPr lang="fa-IR" sz="2900" b="1" dirty="0" smtClean="0">
                <a:cs typeface="B Nazanin" pitchFamily="2" charset="-78"/>
              </a:rPr>
              <a:t> در مراحل مختلف تغییر رفتار  ُبعد زمان در نظر گرفته شده است و از اهمیت زیادی برخوردار است و برای گذر از مراحل مختلف باید زمان های خاصی طی شود .</a:t>
            </a:r>
          </a:p>
          <a:p>
            <a:endParaRPr lang="en-US" dirty="0"/>
          </a:p>
        </p:txBody>
      </p:sp>
      <p:sp>
        <p:nvSpPr>
          <p:cNvPr id="2" name="Title 1"/>
          <p:cNvSpPr>
            <a:spLocks noGrp="1"/>
          </p:cNvSpPr>
          <p:nvPr>
            <p:ph type="title"/>
          </p:nvPr>
        </p:nvSpPr>
        <p:spPr>
          <a:xfrm>
            <a:off x="400737" y="0"/>
            <a:ext cx="10911840" cy="1051560"/>
          </a:xfrm>
        </p:spPr>
        <p:txBody>
          <a:bodyPr/>
          <a:lstStyle/>
          <a:p>
            <a:pPr algn="ctr"/>
            <a:r>
              <a:rPr lang="fa-IR" dirty="0" smtClean="0"/>
              <a:t>ویژگی های اصلی مدل</a:t>
            </a:r>
            <a:r>
              <a:rPr lang="en-US" dirty="0" smtClean="0"/>
              <a:t>SOC</a:t>
            </a:r>
            <a:r>
              <a:rPr lang="fa-IR"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6271" y="1636283"/>
            <a:ext cx="9872871" cy="4861560"/>
          </a:xfrm>
        </p:spPr>
        <p:txBody>
          <a:bodyPr vert="horz" lIns="182880" tIns="91440">
            <a:normAutofit/>
          </a:bodyPr>
          <a:lstStyle/>
          <a:p>
            <a:pPr algn="r" rtl="1">
              <a:buNone/>
            </a:pPr>
            <a:r>
              <a:rPr lang="fa-IR" sz="2900" b="1" dirty="0" smtClean="0">
                <a:cs typeface="B Nazanin" pitchFamily="2" charset="-78"/>
              </a:rPr>
              <a:t>این مدل 4 سازه دارد:</a:t>
            </a:r>
            <a:endParaRPr lang="en-US" sz="2900" b="1" dirty="0" smtClean="0">
              <a:cs typeface="B Nazanin" pitchFamily="2" charset="-78"/>
            </a:endParaRPr>
          </a:p>
          <a:p>
            <a:pPr algn="r" rtl="1">
              <a:buNone/>
            </a:pPr>
            <a:endParaRPr lang="fa-IR" sz="2900" b="1" dirty="0" smtClean="0">
              <a:cs typeface="B Nazanin" pitchFamily="2" charset="-78"/>
            </a:endParaRPr>
          </a:p>
          <a:p>
            <a:pPr algn="r" rtl="1">
              <a:buNone/>
            </a:pPr>
            <a:r>
              <a:rPr lang="fa-IR" sz="2900" b="1" dirty="0" smtClean="0">
                <a:cs typeface="B Nazanin" pitchFamily="2" charset="-78"/>
              </a:rPr>
              <a:t>سازه اول : مراحل تغییر رفتار </a:t>
            </a:r>
            <a:endParaRPr lang="en-US" sz="2900" b="1" dirty="0" smtClean="0">
              <a:cs typeface="B Nazanin" pitchFamily="2" charset="-78"/>
            </a:endParaRPr>
          </a:p>
          <a:p>
            <a:pPr algn="r" rtl="1">
              <a:buNone/>
            </a:pPr>
            <a:endParaRPr lang="fa-IR" sz="2900" b="1" dirty="0" smtClean="0">
              <a:cs typeface="B Nazanin" pitchFamily="2" charset="-78"/>
            </a:endParaRPr>
          </a:p>
          <a:p>
            <a:pPr algn="r" rtl="1">
              <a:buNone/>
            </a:pPr>
            <a:r>
              <a:rPr lang="fa-IR" sz="2900" b="1" dirty="0" smtClean="0">
                <a:cs typeface="B Nazanin" pitchFamily="2" charset="-78"/>
              </a:rPr>
              <a:t>سازه دوم :تحلیل سود و زیان </a:t>
            </a:r>
            <a:endParaRPr lang="en-US" sz="2900" b="1" dirty="0" smtClean="0">
              <a:cs typeface="B Nazanin" pitchFamily="2" charset="-78"/>
            </a:endParaRPr>
          </a:p>
          <a:p>
            <a:pPr algn="r" rtl="1">
              <a:buNone/>
            </a:pPr>
            <a:endParaRPr lang="fa-IR" sz="2900" b="1" dirty="0" smtClean="0">
              <a:cs typeface="B Nazanin" pitchFamily="2" charset="-78"/>
            </a:endParaRPr>
          </a:p>
          <a:p>
            <a:pPr algn="r" rtl="1">
              <a:buNone/>
            </a:pPr>
            <a:r>
              <a:rPr lang="fa-IR" sz="2900" b="1" dirty="0" smtClean="0">
                <a:cs typeface="B Nazanin" pitchFamily="2" charset="-78"/>
              </a:rPr>
              <a:t>سازه سوم : وسوسه انگیزی و خود کار آمدی </a:t>
            </a:r>
            <a:endParaRPr lang="en-US" sz="2900" b="1" dirty="0" smtClean="0">
              <a:cs typeface="B Nazanin" pitchFamily="2" charset="-78"/>
            </a:endParaRPr>
          </a:p>
          <a:p>
            <a:pPr algn="r" rtl="1">
              <a:buNone/>
            </a:pPr>
            <a:endParaRPr lang="fa-IR" sz="2900" b="1" dirty="0" smtClean="0">
              <a:cs typeface="B Nazanin" pitchFamily="2" charset="-78"/>
            </a:endParaRPr>
          </a:p>
          <a:p>
            <a:pPr algn="r" rtl="1">
              <a:buNone/>
            </a:pPr>
            <a:r>
              <a:rPr lang="fa-IR" sz="2900" b="1" dirty="0" smtClean="0">
                <a:cs typeface="B Nazanin" pitchFamily="2" charset="-78"/>
              </a:rPr>
              <a:t>سازه چهارم : فرایند های تغییر </a:t>
            </a:r>
            <a:endParaRPr lang="en-US" sz="2900" b="1" dirty="0" smtClean="0">
              <a:cs typeface="B Nazanin" pitchFamily="2" charset="-78"/>
            </a:endParaRPr>
          </a:p>
        </p:txBody>
      </p:sp>
      <p:sp>
        <p:nvSpPr>
          <p:cNvPr id="2" name="Title 1"/>
          <p:cNvSpPr>
            <a:spLocks noGrp="1"/>
          </p:cNvSpPr>
          <p:nvPr>
            <p:ph type="title"/>
          </p:nvPr>
        </p:nvSpPr>
        <p:spPr>
          <a:xfrm>
            <a:off x="1127760" y="304800"/>
            <a:ext cx="9875520" cy="1051560"/>
          </a:xfrm>
        </p:spPr>
        <p:txBody>
          <a:bodyPr/>
          <a:lstStyle/>
          <a:p>
            <a:pPr algn="ctr"/>
            <a:r>
              <a:rPr lang="fa-IR" dirty="0" smtClean="0"/>
              <a:t>سازه های مدل </a:t>
            </a:r>
            <a:r>
              <a:rPr lang="en-US" dirty="0" smtClean="0"/>
              <a:t>soc</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2" y="914400"/>
            <a:ext cx="9872871" cy="5943600"/>
          </a:xfrm>
        </p:spPr>
        <p:txBody>
          <a:bodyPr>
            <a:normAutofit/>
          </a:bodyPr>
          <a:lstStyle/>
          <a:p>
            <a:pPr algn="r" rtl="1">
              <a:buNone/>
            </a:pPr>
            <a:r>
              <a:rPr lang="fa-IR" sz="2900" b="1" dirty="0" smtClean="0">
                <a:cs typeface="B Nazanin" pitchFamily="2" charset="-78"/>
              </a:rPr>
              <a:t>افراد در مرحله یکسانی از تغییر نیستند.</a:t>
            </a:r>
          </a:p>
          <a:p>
            <a:pPr algn="r" rtl="1">
              <a:buNone/>
            </a:pPr>
            <a:r>
              <a:rPr lang="fa-IR" sz="2900" b="1" dirty="0" smtClean="0">
                <a:cs typeface="B Nazanin" pitchFamily="2" charset="-78"/>
              </a:rPr>
              <a:t>همه افراد به هر حل در یکی از مراحل چرخه قرار دارند .</a:t>
            </a:r>
          </a:p>
          <a:p>
            <a:pPr algn="r" rtl="1">
              <a:buNone/>
            </a:pPr>
            <a:r>
              <a:rPr lang="fa-IR" sz="2900" b="1" dirty="0" smtClean="0">
                <a:cs typeface="B Nazanin" pitchFamily="2" charset="-78"/>
              </a:rPr>
              <a:t>مفهوم مرحله از این نظر اهمیت دارد که نشانگر جنبه موقتی بودن آن است .</a:t>
            </a:r>
          </a:p>
          <a:p>
            <a:pPr algn="r" rtl="1">
              <a:buNone/>
            </a:pPr>
            <a:r>
              <a:rPr lang="fa-IR" sz="2900" b="1" dirty="0" smtClean="0">
                <a:cs typeface="B Nazanin" pitchFamily="2" charset="-78"/>
              </a:rPr>
              <a:t>افراد به صورت خطی از این مراحل عبور نمی کنند.بلکه فرایند تغییر پویاو چرخشی است .(شکل شماره 1 </a:t>
            </a:r>
            <a:r>
              <a:rPr lang="en-US" sz="2900" b="1" dirty="0" smtClean="0">
                <a:cs typeface="B Nazanin" pitchFamily="2" charset="-78"/>
              </a:rPr>
              <a:t>(</a:t>
            </a:r>
            <a:endParaRPr lang="fa-IR" sz="2900" b="1" dirty="0" smtClean="0">
              <a:cs typeface="B Nazanin" pitchFamily="2" charset="-78"/>
            </a:endParaRPr>
          </a:p>
          <a:p>
            <a:pPr algn="r" rtl="1">
              <a:buNone/>
            </a:pPr>
            <a:r>
              <a:rPr lang="fa-IR" sz="2900" b="1" dirty="0" smtClean="0">
                <a:cs typeface="B Nazanin" pitchFamily="2" charset="-78"/>
              </a:rPr>
              <a:t>مراحل تغییر شامل : پیش تفکر، تفکر ، آمادگی ، عمل ، نگهداری (تداوم )،اتمام </a:t>
            </a:r>
          </a:p>
        </p:txBody>
      </p:sp>
      <p:sp>
        <p:nvSpPr>
          <p:cNvPr id="2" name="Title 1"/>
          <p:cNvSpPr>
            <a:spLocks noGrp="1"/>
          </p:cNvSpPr>
          <p:nvPr>
            <p:ph type="title"/>
          </p:nvPr>
        </p:nvSpPr>
        <p:spPr>
          <a:xfrm>
            <a:off x="1310640" y="0"/>
            <a:ext cx="9875520" cy="73152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fa-IR" dirty="0" smtClean="0"/>
              <a:t>سازه اول : مراحل تغییر</a:t>
            </a:r>
            <a:br>
              <a:rPr lang="fa-IR" dirty="0" smtClean="0"/>
            </a:br>
            <a:endParaRPr lang="en-US" dirty="0"/>
          </a:p>
        </p:txBody>
      </p:sp>
      <p:pic>
        <p:nvPicPr>
          <p:cNvPr id="5" name="Picture 2"/>
          <p:cNvPicPr>
            <a:picLocks noChangeAspect="1" noChangeArrowheads="1"/>
          </p:cNvPicPr>
          <p:nvPr/>
        </p:nvPicPr>
        <p:blipFill>
          <a:blip r:embed="rId2"/>
          <a:srcRect/>
          <a:stretch>
            <a:fillRect/>
          </a:stretch>
        </p:blipFill>
        <p:spPr bwMode="auto">
          <a:xfrm>
            <a:off x="5806440" y="3743484"/>
            <a:ext cx="4861560" cy="2824956"/>
          </a:xfrm>
          <a:prstGeom prst="rect">
            <a:avLst/>
          </a:prstGeom>
          <a:noFill/>
          <a:ln w="9525">
            <a:noFill/>
            <a:miter lim="800000"/>
            <a:headEnd/>
            <a:tailEnd/>
          </a:ln>
        </p:spPr>
      </p:pic>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160" y="3749040"/>
            <a:ext cx="4434840" cy="292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530" y="629587"/>
            <a:ext cx="10911840" cy="6228413"/>
          </a:xfrm>
        </p:spPr>
        <p:txBody>
          <a:bodyPr>
            <a:noAutofit/>
          </a:bodyPr>
          <a:lstStyle/>
          <a:p>
            <a:pPr algn="ctr" rtl="1">
              <a:buNone/>
            </a:pPr>
            <a:endParaRPr lang="en-US" sz="2600" b="1" dirty="0" smtClean="0">
              <a:cs typeface="B Nazanin" pitchFamily="2" charset="-78"/>
            </a:endParaRPr>
          </a:p>
          <a:p>
            <a:pPr algn="ctr" rtl="1">
              <a:buNone/>
            </a:pPr>
            <a:r>
              <a:rPr lang="fa-IR" sz="2600" b="1" dirty="0" smtClean="0">
                <a:cs typeface="B Nazanin" pitchFamily="2" charset="-78"/>
              </a:rPr>
              <a:t>دو راهبرد مهم تغییر </a:t>
            </a:r>
            <a:r>
              <a:rPr lang="fa-IR" sz="2600" b="1" dirty="0">
                <a:cs typeface="B Nazanin" pitchFamily="2" charset="-78"/>
              </a:rPr>
              <a:t>رفتار، از رفتارهای ناسالم به رفتار </a:t>
            </a:r>
            <a:r>
              <a:rPr lang="fa-IR" sz="2600" b="1" dirty="0" smtClean="0">
                <a:cs typeface="B Nazanin" pitchFamily="2" charset="-78"/>
              </a:rPr>
              <a:t>سالم</a:t>
            </a:r>
          </a:p>
          <a:p>
            <a:pPr algn="ctr" rtl="1">
              <a:buNone/>
            </a:pPr>
            <a:endParaRPr lang="fa-IR" sz="2600" b="1" dirty="0" smtClean="0">
              <a:cs typeface="B Nazanin" pitchFamily="2" charset="-78"/>
            </a:endParaRPr>
          </a:p>
          <a:p>
            <a:pPr algn="r" rtl="1">
              <a:buNone/>
            </a:pPr>
            <a:r>
              <a:rPr lang="fa-IR" sz="2600" b="1" dirty="0" smtClean="0">
                <a:cs typeface="B Nazanin" pitchFamily="2" charset="-78"/>
              </a:rPr>
              <a:t>    1.تغییر </a:t>
            </a:r>
            <a:r>
              <a:rPr lang="fa-IR" sz="2600" b="1" dirty="0">
                <a:cs typeface="B Nazanin" pitchFamily="2" charset="-78"/>
              </a:rPr>
              <a:t>رفتار مبتنی بر </a:t>
            </a:r>
            <a:r>
              <a:rPr lang="fa-IR" sz="2600" b="1" dirty="0" smtClean="0">
                <a:cs typeface="B Nazanin" pitchFamily="2" charset="-78"/>
              </a:rPr>
              <a:t>جامعه</a:t>
            </a:r>
            <a:r>
              <a:rPr lang="en-US" sz="2600" dirty="0" smtClean="0">
                <a:cs typeface="B Nazanin" pitchFamily="2" charset="-78"/>
              </a:rPr>
              <a:t>based Community</a:t>
            </a:r>
            <a:r>
              <a:rPr lang="fa-IR" sz="2600" b="1" dirty="0" smtClean="0">
                <a:cs typeface="B Nazanin" pitchFamily="2" charset="-78"/>
              </a:rPr>
              <a:t>: </a:t>
            </a:r>
          </a:p>
          <a:p>
            <a:pPr algn="just" rtl="1">
              <a:buNone/>
            </a:pPr>
            <a:r>
              <a:rPr lang="fa-IR" sz="2600" b="1" dirty="0" smtClean="0">
                <a:cs typeface="B Nazanin" pitchFamily="2" charset="-78"/>
              </a:rPr>
              <a:t>    عمده عوامل خطر بیماری های غیر وا گیرباعوامل اجتماعی موثر بر سلامت ارتباط دارد لذا تغییر در این عوامل با همکاری بین بخشی و مشارکت اقشار </a:t>
            </a:r>
            <a:r>
              <a:rPr lang="fa-IR" sz="2600" b="1" dirty="0">
                <a:cs typeface="B Nazanin" pitchFamily="2" charset="-78"/>
              </a:rPr>
              <a:t>مختلف جامعه و تکنولوژی </a:t>
            </a:r>
            <a:r>
              <a:rPr lang="fa-IR" sz="2600" b="1" dirty="0" smtClean="0">
                <a:cs typeface="B Nazanin" pitchFamily="2" charset="-78"/>
              </a:rPr>
              <a:t>مناسب </a:t>
            </a:r>
            <a:r>
              <a:rPr lang="fa-IR" sz="2600" b="1" dirty="0">
                <a:cs typeface="B Nazanin" pitchFamily="2" charset="-78"/>
              </a:rPr>
              <a:t>به دست </a:t>
            </a:r>
            <a:r>
              <a:rPr lang="fa-IR" sz="2600" b="1" dirty="0" smtClean="0">
                <a:cs typeface="B Nazanin" pitchFamily="2" charset="-78"/>
              </a:rPr>
              <a:t>می آید.</a:t>
            </a:r>
          </a:p>
          <a:p>
            <a:pPr algn="just" rtl="1">
              <a:buNone/>
            </a:pPr>
            <a:endParaRPr lang="fa-IR" sz="2600" b="1" dirty="0" smtClean="0">
              <a:cs typeface="B Nazanin" pitchFamily="2" charset="-78"/>
            </a:endParaRPr>
          </a:p>
          <a:p>
            <a:pPr algn="r" rtl="1">
              <a:buNone/>
            </a:pPr>
            <a:r>
              <a:rPr lang="fa-IR" sz="2600" b="1" dirty="0" smtClean="0">
                <a:cs typeface="B Nazanin" pitchFamily="2" charset="-78"/>
              </a:rPr>
              <a:t>   2 </a:t>
            </a:r>
            <a:r>
              <a:rPr lang="fa-IR" sz="2600" b="1" dirty="0">
                <a:cs typeface="B Nazanin" pitchFamily="2" charset="-78"/>
              </a:rPr>
              <a:t>.</a:t>
            </a:r>
            <a:r>
              <a:rPr lang="fa-IR" sz="2600" b="1" dirty="0" smtClean="0">
                <a:cs typeface="B Nazanin" pitchFamily="2" charset="-78"/>
              </a:rPr>
              <a:t>تغییر رفتار </a:t>
            </a:r>
            <a:r>
              <a:rPr lang="fa-IR" sz="2600" b="1" dirty="0">
                <a:cs typeface="B Nazanin" pitchFamily="2" charset="-78"/>
              </a:rPr>
              <a:t>مبتنی بر </a:t>
            </a:r>
            <a:r>
              <a:rPr lang="fa-IR" sz="2600" b="1" dirty="0" smtClean="0">
                <a:cs typeface="B Nazanin" pitchFamily="2" charset="-78"/>
              </a:rPr>
              <a:t>فرد</a:t>
            </a:r>
            <a:r>
              <a:rPr lang="en-US" sz="2600" dirty="0" smtClean="0">
                <a:cs typeface="B Nazanin" pitchFamily="2" charset="-78"/>
              </a:rPr>
              <a:t>based Individual </a:t>
            </a:r>
            <a:r>
              <a:rPr lang="fa-IR" sz="2600" b="1" dirty="0" smtClean="0">
                <a:cs typeface="B Nazanin" pitchFamily="2" charset="-78"/>
              </a:rPr>
              <a:t>:</a:t>
            </a:r>
          </a:p>
          <a:p>
            <a:pPr algn="just" rtl="1">
              <a:buNone/>
            </a:pPr>
            <a:r>
              <a:rPr lang="fa-IR" sz="2600" b="1" dirty="0" smtClean="0">
                <a:cs typeface="B Nazanin" pitchFamily="2" charset="-78"/>
              </a:rPr>
              <a:t>  -  نیازمند مسلط </a:t>
            </a:r>
            <a:r>
              <a:rPr lang="fa-IR" sz="2600" b="1" dirty="0">
                <a:cs typeface="B Nazanin" pitchFamily="2" charset="-78"/>
              </a:rPr>
              <a:t>و مجهز </a:t>
            </a:r>
            <a:r>
              <a:rPr lang="fa-IR" sz="2600" b="1" dirty="0" smtClean="0">
                <a:cs typeface="B Nazanin" pitchFamily="2" charset="-78"/>
              </a:rPr>
              <a:t>شدن ارائه دهندگان </a:t>
            </a:r>
            <a:r>
              <a:rPr lang="fa-IR" sz="2600" b="1" dirty="0">
                <a:cs typeface="B Nazanin" pitchFamily="2" charset="-78"/>
              </a:rPr>
              <a:t>خدمات </a:t>
            </a:r>
            <a:r>
              <a:rPr lang="fa-IR" sz="2600" b="1" dirty="0" smtClean="0">
                <a:cs typeface="B Nazanin" pitchFamily="2" charset="-78"/>
              </a:rPr>
              <a:t>بهداشتی </a:t>
            </a:r>
            <a:r>
              <a:rPr lang="fa-IR" sz="2600" b="1" dirty="0">
                <a:cs typeface="B Nazanin" pitchFamily="2" charset="-78"/>
              </a:rPr>
              <a:t>به </a:t>
            </a:r>
            <a:r>
              <a:rPr lang="fa-IR" sz="2600" b="1" dirty="0" smtClean="0">
                <a:cs typeface="B Nazanin" pitchFamily="2" charset="-78"/>
              </a:rPr>
              <a:t>مهارت های </a:t>
            </a:r>
            <a:r>
              <a:rPr lang="fa-IR" sz="2600" b="1" dirty="0">
                <a:cs typeface="B Nazanin" pitchFamily="2" charset="-78"/>
              </a:rPr>
              <a:t>مرتبط با </a:t>
            </a:r>
            <a:r>
              <a:rPr lang="fa-IR" sz="2600" b="1" dirty="0" smtClean="0">
                <a:cs typeface="B Nazanin" pitchFamily="2" charset="-78"/>
              </a:rPr>
              <a:t>مشاوره </a:t>
            </a:r>
            <a:r>
              <a:rPr lang="fa-IR" sz="2600" b="1" dirty="0">
                <a:cs typeface="B Nazanin" pitchFamily="2" charset="-78"/>
              </a:rPr>
              <a:t>و آموزش </a:t>
            </a:r>
            <a:r>
              <a:rPr lang="fa-IR" sz="2600" b="1" dirty="0" smtClean="0">
                <a:cs typeface="B Nazanin" pitchFamily="2" charset="-78"/>
              </a:rPr>
              <a:t>متناسب </a:t>
            </a:r>
            <a:r>
              <a:rPr lang="fa-IR" sz="2600" b="1" dirty="0">
                <a:cs typeface="B Nazanin" pitchFamily="2" charset="-78"/>
              </a:rPr>
              <a:t>با نیازهای </a:t>
            </a:r>
            <a:r>
              <a:rPr lang="fa-IR" sz="2600" b="1" dirty="0" smtClean="0">
                <a:cs typeface="B Nazanin" pitchFamily="2" charset="-78"/>
              </a:rPr>
              <a:t>مراجعه کنندگان </a:t>
            </a:r>
            <a:r>
              <a:rPr lang="fa-IR" sz="2600" b="1" dirty="0">
                <a:cs typeface="B Nazanin" pitchFamily="2" charset="-78"/>
              </a:rPr>
              <a:t>و گیرندگان خدمات بهداشتی و ابزارهای </a:t>
            </a:r>
            <a:r>
              <a:rPr lang="fa-IR" sz="2600" b="1" dirty="0" smtClean="0">
                <a:cs typeface="B Nazanin" pitchFamily="2" charset="-78"/>
              </a:rPr>
              <a:t>مربوطه</a:t>
            </a:r>
          </a:p>
          <a:p>
            <a:pPr algn="just" rtl="1">
              <a:buNone/>
            </a:pPr>
            <a:r>
              <a:rPr lang="fa-IR" sz="2600" b="1" dirty="0" smtClean="0">
                <a:cs typeface="B Nazanin" pitchFamily="2" charset="-78"/>
              </a:rPr>
              <a:t> - تاکیدبر این </a:t>
            </a:r>
            <a:r>
              <a:rPr lang="fa-IR" sz="2600" b="1" dirty="0">
                <a:cs typeface="B Nazanin" pitchFamily="2" charset="-78"/>
              </a:rPr>
              <a:t>که کارکنان بهداشتی با </a:t>
            </a:r>
            <a:r>
              <a:rPr lang="fa-IR" sz="2600" b="1" dirty="0" smtClean="0">
                <a:cs typeface="B Nazanin" pitchFamily="2" charset="-78"/>
              </a:rPr>
              <a:t>مقولات </a:t>
            </a:r>
            <a:r>
              <a:rPr lang="fa-IR" sz="2600" b="1" dirty="0">
                <a:cs typeface="B Nazanin" pitchFamily="2" charset="-78"/>
              </a:rPr>
              <a:t>نوین </a:t>
            </a:r>
            <a:r>
              <a:rPr lang="fa-IR" sz="2600" b="1" dirty="0" smtClean="0">
                <a:cs typeface="B Nazanin" pitchFamily="2" charset="-78"/>
              </a:rPr>
              <a:t>سلامت </a:t>
            </a:r>
            <a:r>
              <a:rPr lang="fa-IR" sz="2600" b="1" dirty="0">
                <a:cs typeface="B Nazanin" pitchFamily="2" charset="-78"/>
              </a:rPr>
              <a:t>از </a:t>
            </a:r>
            <a:r>
              <a:rPr lang="fa-IR" sz="2600" b="1" u="sng" dirty="0" smtClean="0">
                <a:cs typeface="B Nazanin" pitchFamily="2" charset="-78"/>
              </a:rPr>
              <a:t>جمله“مشاوره </a:t>
            </a:r>
            <a:r>
              <a:rPr lang="fa-IR" sz="2600" b="1" u="sng" dirty="0">
                <a:cs typeface="B Nazanin" pitchFamily="2" charset="-78"/>
              </a:rPr>
              <a:t>برای تغییر رفتارهایی از نوع کم </a:t>
            </a:r>
            <a:r>
              <a:rPr lang="fa-IR" sz="2600" b="1" u="sng" dirty="0" smtClean="0">
                <a:cs typeface="B Nazanin" pitchFamily="2" charset="-78"/>
              </a:rPr>
              <a:t>تحرکی“</a:t>
            </a:r>
            <a:r>
              <a:rPr lang="fa-IR" sz="2600" b="1" dirty="0" smtClean="0">
                <a:cs typeface="B Nazanin" pitchFamily="2" charset="-78"/>
              </a:rPr>
              <a:t> </a:t>
            </a:r>
            <a:r>
              <a:rPr lang="fa-IR" sz="2600" b="1" dirty="0">
                <a:cs typeface="B Nazanin" pitchFamily="2" charset="-78"/>
              </a:rPr>
              <a:t>کمتر آشنا هستند.</a:t>
            </a:r>
            <a:endParaRPr lang="en-US" sz="2600" b="1" dirty="0">
              <a:cs typeface="B Nazanin" pitchFamily="2" charset="-78"/>
            </a:endParaRPr>
          </a:p>
        </p:txBody>
      </p:sp>
      <p:sp>
        <p:nvSpPr>
          <p:cNvPr id="2" name="Title 1"/>
          <p:cNvSpPr>
            <a:spLocks noGrp="1"/>
          </p:cNvSpPr>
          <p:nvPr>
            <p:ph type="title"/>
          </p:nvPr>
        </p:nvSpPr>
        <p:spPr>
          <a:xfrm>
            <a:off x="880422" y="194872"/>
            <a:ext cx="10911840" cy="629587"/>
          </a:xfrm>
        </p:spPr>
        <p:txBody>
          <a:bodyPr>
            <a:normAutofit fontScale="90000"/>
          </a:bodyPr>
          <a:lstStyle/>
          <a:p>
            <a:pPr algn="ctr"/>
            <a:r>
              <a:rPr lang="fa-IR" dirty="0"/>
              <a:t>مقدمه</a:t>
            </a:r>
            <a:endParaRPr lang="en-US" dirty="0"/>
          </a:p>
        </p:txBody>
      </p:sp>
    </p:spTree>
    <p:extLst>
      <p:ext uri="{BB962C8B-B14F-4D97-AF65-F5344CB8AC3E}">
        <p14:creationId xmlns:p14="http://schemas.microsoft.com/office/powerpoint/2010/main" val="1536705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a:t>ویژگی افرادی که در این مرحله هستند:</a:t>
            </a:r>
          </a:p>
          <a:p>
            <a:pPr algn="r" rtl="1"/>
            <a:r>
              <a:rPr lang="fa-IR" dirty="0"/>
              <a:t>هیچگونه قصدو نیتی برای اینکه تا 6 ماه آینده حرکتی برای تغییر رفتار انجام دهند ندارند.</a:t>
            </a:r>
          </a:p>
          <a:p>
            <a:pPr algn="r" rtl="1"/>
            <a:r>
              <a:rPr lang="fa-IR" dirty="0"/>
              <a:t>از عواقب ومضرات رفتار خود مطلع نیستند.</a:t>
            </a:r>
          </a:p>
          <a:p>
            <a:pPr algn="r" rtl="1"/>
            <a:r>
              <a:rPr lang="fa-IR" dirty="0"/>
              <a:t>آماده نبودن</a:t>
            </a:r>
          </a:p>
          <a:p>
            <a:pPr algn="r" rtl="1"/>
            <a:r>
              <a:rPr lang="fa-IR" dirty="0"/>
              <a:t>ممکن است تلاش های متعدد ناموفق داشته باشند .</a:t>
            </a:r>
          </a:p>
          <a:p>
            <a:pPr algn="r" rtl="1"/>
            <a:r>
              <a:rPr lang="fa-IR" dirty="0"/>
              <a:t>معمولا اعتماد به نفس پایین و روحیه ضعیف دارند .</a:t>
            </a:r>
          </a:p>
          <a:p>
            <a:pPr algn="r" rtl="1"/>
            <a:r>
              <a:rPr lang="fa-IR" dirty="0"/>
              <a:t>خودداری از صحبت کردن و یا اندیشیدن به خطرهای رفتارهای ناسالم خود</a:t>
            </a:r>
          </a:p>
          <a:p>
            <a:pPr algn="r" rtl="1"/>
            <a:r>
              <a:rPr lang="fa-IR" dirty="0"/>
              <a:t>با عنوان افراد مقاوم، بی انگیزه و یا غیر آماده شناخته می شوند.</a:t>
            </a:r>
          </a:p>
          <a:p>
            <a:pPr algn="r" rtl="1"/>
            <a:endParaRPr lang="fa-IR" dirty="0"/>
          </a:p>
        </p:txBody>
      </p:sp>
      <p:sp>
        <p:nvSpPr>
          <p:cNvPr id="3" name="Title 2"/>
          <p:cNvSpPr>
            <a:spLocks noGrp="1"/>
          </p:cNvSpPr>
          <p:nvPr>
            <p:ph type="title"/>
          </p:nvPr>
        </p:nvSpPr>
        <p:spPr/>
        <p:txBody>
          <a:bodyPr>
            <a:noAutofit/>
          </a:bodyPr>
          <a:lstStyle/>
          <a:p>
            <a:pPr algn="ctr"/>
            <a:r>
              <a:rPr lang="fa-IR" sz="3700" dirty="0">
                <a:solidFill>
                  <a:schemeClr val="dk1"/>
                </a:solidFill>
                <a:latin typeface="+mn-lt"/>
                <a:ea typeface="+mn-ea"/>
                <a:cs typeface="+mn-cs"/>
              </a:rPr>
              <a:t>مرحله پیش تفکر: در این مرحله افراد هیچگونه احساس نارضایتی از رفتار فعلی خود ندارد</a:t>
            </a:r>
          </a:p>
        </p:txBody>
      </p:sp>
    </p:spTree>
    <p:extLst>
      <p:ext uri="{BB962C8B-B14F-4D97-AF65-F5344CB8AC3E}">
        <p14:creationId xmlns:p14="http://schemas.microsoft.com/office/powerpoint/2010/main" val="1831231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fa-IR" sz="2600" b="1" dirty="0" smtClean="0">
              <a:cs typeface="B Nazanin" pitchFamily="2" charset="-78"/>
            </a:endParaRPr>
          </a:p>
          <a:p>
            <a:pPr algn="r" rtl="1"/>
            <a:r>
              <a:rPr lang="fa-IR" sz="2600" b="1" dirty="0" smtClean="0">
                <a:cs typeface="B Nazanin" pitchFamily="2" charset="-78"/>
              </a:rPr>
              <a:t>فقدان اطلاعات</a:t>
            </a:r>
          </a:p>
          <a:p>
            <a:pPr marL="109728" indent="0" algn="r" rtl="1">
              <a:buNone/>
            </a:pPr>
            <a:endParaRPr lang="fa-IR" sz="2600" b="1" dirty="0" smtClean="0">
              <a:cs typeface="B Nazanin" pitchFamily="2" charset="-78"/>
            </a:endParaRPr>
          </a:p>
          <a:p>
            <a:pPr algn="r" rtl="1"/>
            <a:r>
              <a:rPr lang="fa-IR" sz="2600" b="1" dirty="0" smtClean="0">
                <a:cs typeface="B Nazanin" pitchFamily="2" charset="-78"/>
              </a:rPr>
              <a:t> فقدان انگیزه</a:t>
            </a:r>
          </a:p>
          <a:p>
            <a:pPr marL="109728" indent="0" algn="r" rtl="1">
              <a:buNone/>
            </a:pPr>
            <a:endParaRPr lang="fa-IR" sz="2600" b="1" dirty="0" smtClean="0">
              <a:cs typeface="B Nazanin" pitchFamily="2" charset="-78"/>
            </a:endParaRPr>
          </a:p>
          <a:p>
            <a:pPr algn="r" rtl="1"/>
            <a:r>
              <a:rPr lang="fa-IR" sz="2600" b="1" dirty="0" smtClean="0">
                <a:cs typeface="B Nazanin" pitchFamily="2" charset="-78"/>
              </a:rPr>
              <a:t>مقاومت در ایجاد تغییر</a:t>
            </a:r>
          </a:p>
          <a:p>
            <a:pPr marL="109728" indent="0" algn="r" rtl="1">
              <a:buNone/>
            </a:pPr>
            <a:endParaRPr lang="fa-IR" sz="2600" b="1" dirty="0" smtClean="0">
              <a:cs typeface="B Nazanin" pitchFamily="2" charset="-78"/>
            </a:endParaRPr>
          </a:p>
          <a:p>
            <a:pPr algn="r" rtl="1"/>
            <a:r>
              <a:rPr lang="fa-IR" sz="2600" b="1" dirty="0" smtClean="0">
                <a:cs typeface="B Nazanin" pitchFamily="2" charset="-78"/>
              </a:rPr>
              <a:t>عدم آمادگی برای مداخله</a:t>
            </a:r>
            <a:endParaRPr lang="en-US" sz="2600" b="1" dirty="0">
              <a:cs typeface="B Nazanin" pitchFamily="2" charset="-78"/>
            </a:endParaRPr>
          </a:p>
        </p:txBody>
      </p:sp>
      <p:sp>
        <p:nvSpPr>
          <p:cNvPr id="2" name="Title 1"/>
          <p:cNvSpPr>
            <a:spLocks noGrp="1"/>
          </p:cNvSpPr>
          <p:nvPr>
            <p:ph type="title"/>
          </p:nvPr>
        </p:nvSpPr>
        <p:spPr/>
        <p:txBody>
          <a:bodyPr>
            <a:normAutofit fontScale="90000"/>
          </a:bodyPr>
          <a:lstStyle/>
          <a:p>
            <a:pPr algn="ctr"/>
            <a:r>
              <a:rPr lang="fa-IR" dirty="0" smtClean="0"/>
              <a:t>علل باقی ماندن در مرحله پیش تفکر</a:t>
            </a:r>
            <a:br>
              <a:rPr lang="fa-IR" dirty="0" smtClean="0"/>
            </a:b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tretch>
            <a:fillRect/>
          </a:stretch>
        </p:blipFill>
        <p:spPr bwMode="auto">
          <a:xfrm>
            <a:off x="721896" y="1094285"/>
            <a:ext cx="11069052" cy="4584620"/>
          </a:xfrm>
          <a:prstGeom prst="rect">
            <a:avLst/>
          </a:prstGeom>
          <a:noFill/>
          <a:ln w="9525">
            <a:noFill/>
            <a:miter lim="800000"/>
            <a:headEnd/>
            <a:tailEnd/>
          </a:ln>
        </p:spPr>
      </p:pic>
      <p:sp>
        <p:nvSpPr>
          <p:cNvPr id="2" name="Title 1"/>
          <p:cNvSpPr>
            <a:spLocks noGrp="1"/>
          </p:cNvSpPr>
          <p:nvPr>
            <p:ph type="title"/>
          </p:nvPr>
        </p:nvSpPr>
        <p:spPr>
          <a:xfrm>
            <a:off x="1143000" y="239845"/>
            <a:ext cx="9875520" cy="854439"/>
          </a:xfrm>
        </p:spPr>
        <p:txBody>
          <a:bodyPr>
            <a:normAutofit/>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9745" y="1079292"/>
            <a:ext cx="11332564" cy="5016708"/>
          </a:xfrm>
        </p:spPr>
        <p:txBody>
          <a:bodyPr/>
          <a:lstStyle/>
          <a:p>
            <a:pPr>
              <a:buNone/>
            </a:pPr>
            <a:r>
              <a:rPr lang="fa-IR" dirty="0" smtClean="0"/>
              <a:t>     </a:t>
            </a:r>
          </a:p>
          <a:p>
            <a:pPr algn="r" rtl="1">
              <a:lnSpc>
                <a:spcPct val="200000"/>
              </a:lnSpc>
            </a:pPr>
            <a:r>
              <a:rPr lang="fa-IR" sz="2600" b="1" dirty="0" smtClean="0">
                <a:cs typeface="B Nazanin" pitchFamily="2" charset="-78"/>
              </a:rPr>
              <a:t>تعدادی از افرادی که در مرحله پیش تفکر هستند ، ممکن است در گذشته تلاش متعدد ناموفق داشته باشند که همین امر موجب تضعیف اعتماد به نفس آنها شده است ، بنابراین ممکن است در خصوص فواید تغییر رفتار و مضرات رفتار غلط کنونی خود آگاهی داشته باشند اما نگرش ندارند و باید روی نگرش ان ها کار کرد.</a:t>
            </a:r>
          </a:p>
          <a:p>
            <a:pPr marL="109728" indent="0" algn="r" rtl="1">
              <a:buNone/>
            </a:pPr>
            <a:endParaRPr lang="fa-IR" sz="2600" b="1" dirty="0" smtClean="0">
              <a:cs typeface="B Nazanin" pitchFamily="2" charset="-78"/>
            </a:endParaRPr>
          </a:p>
          <a:p>
            <a:pPr marL="109728" indent="0" algn="r" rtl="1">
              <a:buNone/>
            </a:pPr>
            <a:endParaRPr lang="fa-IR" dirty="0" smtClean="0"/>
          </a:p>
          <a:p>
            <a:pPr algn="r" rtl="1"/>
            <a:endParaRPr lang="fa-IR" dirty="0" smtClean="0"/>
          </a:p>
        </p:txBody>
      </p:sp>
      <p:sp>
        <p:nvSpPr>
          <p:cNvPr id="2" name="Title 1"/>
          <p:cNvSpPr>
            <a:spLocks noGrp="1"/>
          </p:cNvSpPr>
          <p:nvPr>
            <p:ph type="title"/>
          </p:nvPr>
        </p:nvSpPr>
        <p:spPr>
          <a:xfrm>
            <a:off x="1172981" y="219856"/>
            <a:ext cx="9875520" cy="1054308"/>
          </a:xfrm>
        </p:spPr>
        <p:txBody>
          <a:bodyPr>
            <a:normAutofit/>
          </a:bodyPr>
          <a:lstStyle/>
          <a:p>
            <a:pPr algn="ctr"/>
            <a:r>
              <a:rPr lang="fa-IR" sz="2800" dirty="0" smtClean="0"/>
              <a:t>در مرحله پیش تفکر چه کسانی نیاز به کمک برای تغییر نگرش دارند؟</a:t>
            </a:r>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noChangeArrowheads="1"/>
          </p:cNvPicPr>
          <p:nvPr>
            <p:ph idx="1"/>
          </p:nvPr>
        </p:nvPicPr>
        <p:blipFill>
          <a:blip r:embed="rId2"/>
          <a:stretch>
            <a:fillRect/>
          </a:stretch>
        </p:blipFill>
        <p:spPr bwMode="auto">
          <a:xfrm>
            <a:off x="1780675" y="1584960"/>
            <a:ext cx="9865894" cy="4069882"/>
          </a:xfrm>
          <a:prstGeom prst="rect">
            <a:avLst/>
          </a:prstGeom>
          <a:noFill/>
          <a:ln w="9525">
            <a:noFill/>
            <a:miter lim="800000"/>
            <a:headEnd/>
            <a:tailEnd/>
          </a:ln>
        </p:spPr>
      </p:pic>
      <p:sp>
        <p:nvSpPr>
          <p:cNvPr id="2" name="Title 1"/>
          <p:cNvSpPr>
            <a:spLocks noGrp="1"/>
          </p:cNvSpPr>
          <p:nvPr>
            <p:ph type="title"/>
          </p:nvPr>
        </p:nvSpPr>
        <p:spPr>
          <a:xfrm>
            <a:off x="1173480" y="228600"/>
            <a:ext cx="9875520" cy="1356360"/>
          </a:xfrm>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2" y="305565"/>
            <a:ext cx="10604152" cy="953611"/>
          </a:xfrm>
        </p:spPr>
        <p:txBody>
          <a:bodyPr>
            <a:normAutofit/>
          </a:bodyPr>
          <a:lstStyle/>
          <a:p>
            <a:pPr algn="r"/>
            <a:r>
              <a:rPr lang="fa-IR" sz="2400" dirty="0" smtClean="0"/>
              <a:t>مرحله ی تفکر : در این مرحله افراد به درستی رفتار فعلی خود اطمینان ندارند.</a:t>
            </a:r>
            <a:endParaRPr lang="fa-IR" sz="2400" dirty="0"/>
          </a:p>
        </p:txBody>
      </p:sp>
      <p:sp>
        <p:nvSpPr>
          <p:cNvPr id="6" name="Rectangle 5"/>
          <p:cNvSpPr/>
          <p:nvPr/>
        </p:nvSpPr>
        <p:spPr>
          <a:xfrm>
            <a:off x="791570" y="1141050"/>
            <a:ext cx="11245755" cy="5316840"/>
          </a:xfrm>
          <a:prstGeom prst="rect">
            <a:avLst/>
          </a:prstGeom>
        </p:spPr>
        <p:txBody>
          <a:bodyPr wrap="square">
            <a:spAutoFit/>
          </a:bodyPr>
          <a:lstStyle/>
          <a:p>
            <a:pPr algn="r" rtl="1">
              <a:spcBef>
                <a:spcPts val="250"/>
              </a:spcBef>
              <a:buClr>
                <a:schemeClr val="accent1"/>
              </a:buClr>
              <a:buSzPct val="80000"/>
            </a:pPr>
            <a:r>
              <a:rPr lang="fa-IR" sz="2600" b="1" dirty="0" smtClean="0">
                <a:cs typeface="B Nazanin" pitchFamily="2" charset="-78"/>
              </a:rPr>
              <a:t>       ویژ گی افرادی که در این مرحله هستند: </a:t>
            </a:r>
          </a:p>
          <a:p>
            <a:pPr algn="r" rtl="1">
              <a:spcBef>
                <a:spcPts val="250"/>
              </a:spcBef>
              <a:buClr>
                <a:schemeClr val="accent1"/>
              </a:buClr>
              <a:buSzPct val="80000"/>
            </a:pPr>
            <a:endParaRPr lang="fa-IR" sz="2600" b="1" dirty="0" smtClean="0">
              <a:cs typeface="B Nazanin" pitchFamily="2" charset="-78"/>
            </a:endParaRPr>
          </a:p>
          <a:p>
            <a:pPr marL="265176" indent="-265176" algn="r" rtl="1">
              <a:spcBef>
                <a:spcPts val="250"/>
              </a:spcBef>
              <a:buClr>
                <a:schemeClr val="accent1"/>
              </a:buClr>
              <a:buSzPct val="80000"/>
              <a:buFont typeface="Wingdings 2"/>
              <a:buChar char=""/>
            </a:pPr>
            <a:r>
              <a:rPr lang="fa-IR" sz="2600" b="1" dirty="0">
                <a:cs typeface="B Nazanin" pitchFamily="2" charset="-78"/>
              </a:rPr>
              <a:t>قصد تغییر رفتار خود را طی 6 ماه آینده (آینده دور)دارند. </a:t>
            </a:r>
          </a:p>
          <a:p>
            <a:pPr algn="r" rtl="1">
              <a:spcBef>
                <a:spcPts val="250"/>
              </a:spcBef>
              <a:buClr>
                <a:schemeClr val="accent1"/>
              </a:buClr>
              <a:buSzPct val="80000"/>
            </a:pPr>
            <a:endParaRPr lang="fa-IR" sz="2600" b="1" dirty="0">
              <a:cs typeface="B Nazanin" pitchFamily="2" charset="-78"/>
            </a:endParaRPr>
          </a:p>
          <a:p>
            <a:pPr marL="265176" indent="-265176" algn="r" rtl="1">
              <a:spcBef>
                <a:spcPts val="250"/>
              </a:spcBef>
              <a:buClr>
                <a:schemeClr val="accent1"/>
              </a:buClr>
              <a:buSzPct val="80000"/>
              <a:buFont typeface="Wingdings 2"/>
              <a:buChar char=""/>
            </a:pPr>
            <a:r>
              <a:rPr lang="fa-IR" sz="2600" b="1" dirty="0">
                <a:cs typeface="B Nazanin" pitchFamily="2" charset="-78"/>
              </a:rPr>
              <a:t>در حال ارزیابی فواید و مضرات تغییر رفتار هستند. </a:t>
            </a:r>
          </a:p>
          <a:p>
            <a:pPr algn="r" rtl="1">
              <a:spcBef>
                <a:spcPts val="250"/>
              </a:spcBef>
              <a:buClr>
                <a:schemeClr val="accent1"/>
              </a:buClr>
              <a:buSzPct val="80000"/>
            </a:pPr>
            <a:r>
              <a:rPr lang="fa-IR" sz="2600" b="1" dirty="0">
                <a:cs typeface="B Nazanin" pitchFamily="2" charset="-78"/>
              </a:rPr>
              <a:t> </a:t>
            </a:r>
          </a:p>
          <a:p>
            <a:pPr marL="265176" indent="-265176" algn="r" rtl="1">
              <a:spcBef>
                <a:spcPts val="250"/>
              </a:spcBef>
              <a:buClr>
                <a:schemeClr val="accent1"/>
              </a:buClr>
              <a:buSzPct val="80000"/>
              <a:buFont typeface="Wingdings 2"/>
              <a:buChar char=""/>
            </a:pPr>
            <a:r>
              <a:rPr lang="fa-IR" sz="2600" b="1" dirty="0">
                <a:cs typeface="B Nazanin" pitchFamily="2" charset="-78"/>
              </a:rPr>
              <a:t>افرادی که در این مرحله هستند دمدمی مزاجند و تصمیم خود را برای تغییر مرتب عوض میکنند.</a:t>
            </a:r>
          </a:p>
          <a:p>
            <a:pPr algn="r" rtl="1">
              <a:spcBef>
                <a:spcPts val="250"/>
              </a:spcBef>
              <a:buClr>
                <a:schemeClr val="accent1"/>
              </a:buClr>
              <a:buSzPct val="80000"/>
            </a:pPr>
            <a:endParaRPr lang="fa-IR" sz="2600" b="1" dirty="0">
              <a:cs typeface="B Nazanin" pitchFamily="2" charset="-78"/>
            </a:endParaRPr>
          </a:p>
          <a:p>
            <a:pPr marL="265176" indent="-265176" algn="r" rtl="1">
              <a:spcBef>
                <a:spcPts val="250"/>
              </a:spcBef>
              <a:buClr>
                <a:schemeClr val="accent1"/>
              </a:buClr>
              <a:buSzPct val="80000"/>
              <a:buFont typeface="Wingdings 2"/>
              <a:buChar char=""/>
            </a:pPr>
            <a:r>
              <a:rPr lang="fa-IR" sz="2600" b="1" dirty="0">
                <a:cs typeface="B Nazanin" pitchFamily="2" charset="-78"/>
              </a:rPr>
              <a:t>معمولا» ممکن است چند هفته تا چند سال طول بکشد. </a:t>
            </a:r>
          </a:p>
          <a:p>
            <a:pPr algn="r" rtl="1">
              <a:spcBef>
                <a:spcPts val="250"/>
              </a:spcBef>
              <a:buClr>
                <a:schemeClr val="accent1"/>
              </a:buClr>
              <a:buSzPct val="80000"/>
            </a:pPr>
            <a:endParaRPr lang="fa-IR" sz="2600" b="1" dirty="0">
              <a:cs typeface="B Nazanin" pitchFamily="2" charset="-78"/>
            </a:endParaRPr>
          </a:p>
          <a:p>
            <a:pPr marL="265176" indent="-265176" algn="r" rtl="1">
              <a:spcBef>
                <a:spcPts val="250"/>
              </a:spcBef>
              <a:buClr>
                <a:schemeClr val="accent1"/>
              </a:buClr>
              <a:buSzPct val="80000"/>
              <a:buFont typeface="Wingdings 2"/>
              <a:buChar char=""/>
            </a:pPr>
            <a:r>
              <a:rPr lang="fa-IR" sz="2600" b="1" dirty="0">
                <a:cs typeface="B Nazanin" pitchFamily="2" charset="-78"/>
              </a:rPr>
              <a:t>برخی هرگز به مرحله بعد نمیروند.</a:t>
            </a:r>
          </a:p>
          <a:p>
            <a:pPr marL="265176" indent="-265176" algn="r" rtl="1">
              <a:spcBef>
                <a:spcPts val="250"/>
              </a:spcBef>
              <a:buClr>
                <a:schemeClr val="accent1"/>
              </a:buClr>
              <a:buSzPct val="80000"/>
              <a:buFont typeface="Wingdings 2"/>
              <a:buChar char=""/>
            </a:pPr>
            <a:r>
              <a:rPr lang="fa-IR" sz="2600" b="1" dirty="0">
                <a:cs typeface="B Nazanin" pitchFamily="2" charset="-78"/>
              </a:rPr>
              <a:t> قشر تحصیل کرده زیاد در این مرحله دیده می شوند.</a:t>
            </a:r>
            <a:endParaRPr lang="en-US" sz="2600" b="1" dirty="0">
              <a:cs typeface="B Nazanin" pitchFamily="2" charset="-78"/>
            </a:endParaRPr>
          </a:p>
        </p:txBody>
      </p:sp>
    </p:spTree>
    <p:extLst>
      <p:ext uri="{BB962C8B-B14F-4D97-AF65-F5344CB8AC3E}">
        <p14:creationId xmlns:p14="http://schemas.microsoft.com/office/powerpoint/2010/main" val="37065327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1009934" y="1310186"/>
            <a:ext cx="10572467" cy="4271748"/>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marL="265176" indent="-265176" algn="r" defTabSz="457200" rtl="1">
              <a:spcBef>
                <a:spcPts val="250"/>
              </a:spcBef>
              <a:buClr>
                <a:schemeClr val="accent1"/>
              </a:buClr>
              <a:buSzPct val="80000"/>
              <a:buFont typeface="Wingdings 2"/>
              <a:buChar char=""/>
            </a:pPr>
            <a:r>
              <a:rPr lang="fa-IR" sz="2600" dirty="0" smtClean="0">
                <a:solidFill>
                  <a:schemeClr val="tx1"/>
                </a:solidFill>
                <a:latin typeface="+mn-lt"/>
                <a:ea typeface="+mn-ea"/>
                <a:cs typeface="B Nazanin" pitchFamily="2" charset="-78"/>
              </a:rPr>
              <a:t>آگاهی از هزینه های رفتار فعلی، منافع و موانع تغییر، علت رفتن به مرحله تفکر است.</a:t>
            </a:r>
            <a:endParaRPr lang="en-US" sz="2600" dirty="0">
              <a:solidFill>
                <a:schemeClr val="tx1"/>
              </a:solidFill>
              <a:latin typeface="+mn-lt"/>
              <a:ea typeface="+mn-ea"/>
              <a:cs typeface="B Nazanin"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1804738" y="1179095"/>
            <a:ext cx="9288378" cy="4692316"/>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0377" y="1088408"/>
            <a:ext cx="11026496" cy="5189561"/>
          </a:xfrm>
        </p:spPr>
        <p:txBody>
          <a:bodyPr>
            <a:noAutofit/>
          </a:bodyPr>
          <a:lstStyle/>
          <a:p>
            <a:pPr marL="109728" indent="0" algn="r" defTabSz="457200" rtl="1">
              <a:buNone/>
            </a:pPr>
            <a:r>
              <a:rPr lang="fa-IR" sz="2600" b="1" dirty="0" smtClean="0">
                <a:effectLst>
                  <a:outerShdw blurRad="53975" dist="22860" dir="5400000" algn="tl" rotWithShape="0">
                    <a:srgbClr val="000000">
                      <a:alpha val="55000"/>
                    </a:srgbClr>
                  </a:outerShdw>
                </a:effectLst>
                <a:cs typeface="B Nazanin" pitchFamily="2" charset="-78"/>
              </a:rPr>
              <a:t>      ویژ گی افرادی که در این مرحله هستند</a:t>
            </a:r>
          </a:p>
          <a:p>
            <a:pPr algn="r" defTabSz="457200" rtl="1"/>
            <a:r>
              <a:rPr lang="fa-IR" sz="2600" b="1" dirty="0" smtClean="0">
                <a:effectLst>
                  <a:outerShdw blurRad="53975" dist="22860" dir="5400000" algn="tl" rotWithShape="0">
                    <a:srgbClr val="000000">
                      <a:alpha val="55000"/>
                    </a:srgbClr>
                  </a:outerShdw>
                </a:effectLst>
                <a:cs typeface="B Nazanin" pitchFamily="2" charset="-78"/>
              </a:rPr>
              <a:t>قصد تغییر طی 1 ماه آینده (آینده نزدیک)را دارند. </a:t>
            </a:r>
          </a:p>
          <a:p>
            <a:pPr marL="109728" indent="0" algn="r" defTabSz="457200"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defTabSz="457200" rtl="1"/>
            <a:r>
              <a:rPr lang="fa-IR" sz="2600" b="1" dirty="0" smtClean="0">
                <a:effectLst>
                  <a:outerShdw blurRad="53975" dist="22860" dir="5400000" algn="tl" rotWithShape="0">
                    <a:srgbClr val="000000">
                      <a:alpha val="55000"/>
                    </a:srgbClr>
                  </a:outerShdw>
                </a:effectLst>
                <a:cs typeface="B Nazanin" pitchFamily="2" charset="-78"/>
              </a:rPr>
              <a:t>گاهی گام های کوچکی هم طی یکسال گذشته در این راه برداشته اند (نظیر: شرکت در کلاس آموزش سلامت، مشاوره با یک مشاور، خرید یک کتاب راهنما و...). </a:t>
            </a:r>
          </a:p>
          <a:p>
            <a:pPr marL="109728" indent="0" algn="r" defTabSz="457200"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defTabSz="457200" rtl="1"/>
            <a:r>
              <a:rPr lang="fa-IR" sz="2600" b="1" dirty="0" smtClean="0">
                <a:effectLst>
                  <a:outerShdw blurRad="53975" dist="22860" dir="5400000" algn="tl" rotWithShape="0">
                    <a:srgbClr val="000000">
                      <a:alpha val="55000"/>
                    </a:srgbClr>
                  </a:outerShdw>
                </a:effectLst>
                <a:cs typeface="B Nazanin" pitchFamily="2" charset="-78"/>
              </a:rPr>
              <a:t>با افراد خانواده و دوستان در این مورد صحبت می کنند</a:t>
            </a:r>
          </a:p>
          <a:p>
            <a:pPr marL="109728" indent="0" algn="r" defTabSz="457200"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defTabSz="457200" rtl="1"/>
            <a:r>
              <a:rPr lang="fa-IR" sz="2600" b="1" dirty="0" smtClean="0">
                <a:effectLst>
                  <a:outerShdw blurRad="53975" dist="22860" dir="5400000" algn="tl" rotWithShape="0">
                    <a:srgbClr val="000000">
                      <a:alpha val="55000"/>
                    </a:srgbClr>
                  </a:outerShdw>
                </a:effectLst>
                <a:cs typeface="B Nazanin" pitchFamily="2" charset="-78"/>
              </a:rPr>
              <a:t>برای تغییر برنامه ریزی دارند و سایر برنامه های زندگی را بر اساس آن تنظیم میکنند. </a:t>
            </a:r>
          </a:p>
          <a:p>
            <a:pPr marL="109728" indent="0" algn="r" defTabSz="457200"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defTabSz="457200" rtl="1"/>
            <a:r>
              <a:rPr lang="fa-IR" sz="2600" b="1" dirty="0" smtClean="0">
                <a:effectLst>
                  <a:outerShdw blurRad="53975" dist="22860" dir="5400000" algn="tl" rotWithShape="0">
                    <a:srgbClr val="000000">
                      <a:alpha val="55000"/>
                    </a:srgbClr>
                  </a:outerShdw>
                </a:effectLst>
                <a:cs typeface="B Nazanin" pitchFamily="2" charset="-78"/>
              </a:rPr>
              <a:t>این افراد فکر می کنند که آیا به تنهایی توان انجام کار را دارند؟ آیا برای تغییر خودکارآمد هستند؟ بنابراین به تقویت اعتماد به نفس نیاز دارند و برای آنان باید موانع انجام رفتار برطرف شود.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2033292" y="0"/>
            <a:ext cx="7884827" cy="1219200"/>
          </a:xfrm>
        </p:spPr>
        <p:txBody>
          <a:bodyPr>
            <a:normAutofit/>
          </a:bodyPr>
          <a:lstStyle/>
          <a:p>
            <a:pPr marL="265176" indent="-265176" algn="r" defTabSz="457200" rtl="1">
              <a:spcBef>
                <a:spcPts val="250"/>
              </a:spcBef>
              <a:buClr>
                <a:schemeClr val="accent1"/>
              </a:buClr>
              <a:buSzPct val="80000"/>
              <a:buFont typeface="Wingdings 2"/>
              <a:buChar char=""/>
            </a:pPr>
            <a:r>
              <a:rPr lang="fa-IR" sz="2600" dirty="0" smtClean="0">
                <a:solidFill>
                  <a:schemeClr val="tx1"/>
                </a:solidFill>
                <a:latin typeface="+mn-lt"/>
                <a:ea typeface="+mn-ea"/>
                <a:cs typeface="B Nazanin" pitchFamily="2" charset="-78"/>
              </a:rPr>
              <a:t>مرحله آمادگی: در این مرحله افراد برنامه ریزی فعال جهت تغییر دارند.</a:t>
            </a:r>
            <a:endParaRPr lang="en-US" sz="2600" dirty="0">
              <a:solidFill>
                <a:schemeClr val="tx1"/>
              </a:solidFill>
              <a:latin typeface="+mn-lt"/>
              <a:ea typeface="+mn-ea"/>
              <a:cs typeface="B Nazanin"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419726" y="1034323"/>
            <a:ext cx="11047749" cy="5276537"/>
          </a:xfrm>
          <a:prstGeom prst="rect">
            <a:avLst/>
          </a:prstGeom>
          <a:noFill/>
          <a:ln w="9525">
            <a:noFill/>
            <a:miter lim="800000"/>
            <a:headEnd/>
            <a:tailEnd/>
          </a:ln>
        </p:spPr>
      </p:pic>
      <p:sp>
        <p:nvSpPr>
          <p:cNvPr id="2" name="Title 1"/>
          <p:cNvSpPr>
            <a:spLocks noGrp="1"/>
          </p:cNvSpPr>
          <p:nvPr>
            <p:ph type="title"/>
          </p:nvPr>
        </p:nvSpPr>
        <p:spPr>
          <a:xfrm>
            <a:off x="1143000" y="299804"/>
            <a:ext cx="9875520" cy="869430"/>
          </a:xfrm>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636" y="1034321"/>
            <a:ext cx="10847882" cy="5003117"/>
          </a:xfrm>
        </p:spPr>
        <p:txBody>
          <a:bodyPr>
            <a:normAutofit lnSpcReduction="10000"/>
          </a:bodyPr>
          <a:lstStyle/>
          <a:p>
            <a:pPr algn="just" rtl="1"/>
            <a:r>
              <a:rPr lang="fa-IR" sz="2600" b="1" dirty="0">
                <a:cs typeface="B Nazanin" pitchFamily="2" charset="-78"/>
              </a:rPr>
              <a:t>برخورداری از </a:t>
            </a:r>
            <a:r>
              <a:rPr lang="fa-IR" sz="2600" b="1" dirty="0" smtClean="0">
                <a:cs typeface="B Nazanin" pitchFamily="2" charset="-78"/>
              </a:rPr>
              <a:t>سلامت </a:t>
            </a:r>
            <a:r>
              <a:rPr lang="fa-IR" sz="2600" b="1" dirty="0">
                <a:cs typeface="B Nazanin" pitchFamily="2" charset="-78"/>
              </a:rPr>
              <a:t>و اتخاذ رفتار </a:t>
            </a:r>
            <a:r>
              <a:rPr lang="fa-IR" sz="2600" b="1" dirty="0" smtClean="0">
                <a:cs typeface="B Nazanin" pitchFamily="2" charset="-78"/>
              </a:rPr>
              <a:t>سالم </a:t>
            </a:r>
            <a:r>
              <a:rPr lang="fa-IR" sz="2600" b="1" dirty="0">
                <a:cs typeface="B Nazanin" pitchFamily="2" charset="-78"/>
              </a:rPr>
              <a:t>یکی از ارکان اصلی </a:t>
            </a:r>
            <a:r>
              <a:rPr lang="fa-IR" sz="2600" b="1" dirty="0" smtClean="0">
                <a:cs typeface="B Nazanin" pitchFamily="2" charset="-78"/>
              </a:rPr>
              <a:t>پیشرفت </a:t>
            </a:r>
            <a:r>
              <a:rPr lang="fa-IR" sz="2600" b="1" dirty="0">
                <a:cs typeface="B Nazanin" pitchFamily="2" charset="-78"/>
              </a:rPr>
              <a:t>جوامع </a:t>
            </a:r>
            <a:r>
              <a:rPr lang="fa-IR" sz="2600" b="1" dirty="0" smtClean="0">
                <a:cs typeface="B Nazanin" pitchFamily="2" charset="-78"/>
              </a:rPr>
              <a:t>است</a:t>
            </a:r>
            <a:r>
              <a:rPr lang="fa-IR" sz="2600" b="1" dirty="0">
                <a:cs typeface="B Nazanin" pitchFamily="2" charset="-78"/>
              </a:rPr>
              <a:t>. </a:t>
            </a:r>
            <a:endParaRPr lang="fa-IR" sz="2600" b="1" dirty="0" smtClean="0">
              <a:cs typeface="B Nazanin" pitchFamily="2" charset="-78"/>
            </a:endParaRPr>
          </a:p>
          <a:p>
            <a:pPr algn="just" rtl="1">
              <a:buNone/>
            </a:pPr>
            <a:endParaRPr lang="fa-IR" sz="2600" b="1" dirty="0" smtClean="0">
              <a:cs typeface="B Nazanin" pitchFamily="2" charset="-78"/>
            </a:endParaRPr>
          </a:p>
          <a:p>
            <a:pPr algn="just" rtl="1"/>
            <a:r>
              <a:rPr lang="fa-IR" sz="2600" b="1" dirty="0" smtClean="0">
                <a:cs typeface="B Nazanin" pitchFamily="2" charset="-78"/>
              </a:rPr>
              <a:t>یکی </a:t>
            </a:r>
            <a:r>
              <a:rPr lang="fa-IR" sz="2600" b="1" dirty="0">
                <a:cs typeface="B Nazanin" pitchFamily="2" charset="-78"/>
              </a:rPr>
              <a:t>از </a:t>
            </a:r>
            <a:r>
              <a:rPr lang="fa-IR" sz="2600" b="1" dirty="0" smtClean="0">
                <a:cs typeface="B Nazanin" pitchFamily="2" charset="-78"/>
              </a:rPr>
              <a:t>اساسی ترین </a:t>
            </a:r>
            <a:r>
              <a:rPr lang="fa-IR" sz="2600" b="1" dirty="0">
                <a:cs typeface="B Nazanin" pitchFamily="2" charset="-78"/>
              </a:rPr>
              <a:t>راهبردها برای ترویج شیوه زندگی سالم در جامعه، آموزش </a:t>
            </a:r>
            <a:r>
              <a:rPr lang="fa-IR" sz="2600" b="1" dirty="0" smtClean="0">
                <a:cs typeface="B Nazanin" pitchFamily="2" charset="-78"/>
              </a:rPr>
              <a:t>سلامت </a:t>
            </a:r>
            <a:r>
              <a:rPr lang="fa-IR" sz="2600" b="1" dirty="0">
                <a:cs typeface="B Nazanin" pitchFamily="2" charset="-78"/>
              </a:rPr>
              <a:t>و در پیش گرفتن رفتارهای </a:t>
            </a:r>
            <a:r>
              <a:rPr lang="fa-IR" sz="2600" b="1" dirty="0" smtClean="0">
                <a:cs typeface="B Nazanin" pitchFamily="2" charset="-78"/>
              </a:rPr>
              <a:t>سلامت است.در </a:t>
            </a:r>
            <a:r>
              <a:rPr lang="fa-IR" sz="2600" b="1" dirty="0">
                <a:cs typeface="B Nazanin" pitchFamily="2" charset="-78"/>
              </a:rPr>
              <a:t>این راستا </a:t>
            </a:r>
            <a:r>
              <a:rPr lang="fa-IR" sz="2600" b="1" dirty="0" smtClean="0">
                <a:cs typeface="B Nazanin" pitchFamily="2" charset="-78"/>
              </a:rPr>
              <a:t>استفاده از”مدلهای </a:t>
            </a:r>
            <a:r>
              <a:rPr lang="fa-IR" sz="2600" b="1" dirty="0">
                <a:cs typeface="B Nazanin" pitchFamily="2" charset="-78"/>
              </a:rPr>
              <a:t>آموزش </a:t>
            </a:r>
            <a:r>
              <a:rPr lang="fa-IR" sz="2600" b="1" dirty="0" smtClean="0">
                <a:cs typeface="B Nazanin" pitchFamily="2" charset="-78"/>
              </a:rPr>
              <a:t>بهداشت“اجتناب </a:t>
            </a:r>
            <a:r>
              <a:rPr lang="fa-IR" sz="2600" b="1" dirty="0">
                <a:cs typeface="B Nazanin" pitchFamily="2" charset="-78"/>
              </a:rPr>
              <a:t>ناپذیر </a:t>
            </a:r>
            <a:r>
              <a:rPr lang="fa-IR" sz="2600" b="1" dirty="0" smtClean="0">
                <a:cs typeface="B Nazanin" pitchFamily="2" charset="-78"/>
              </a:rPr>
              <a:t>است.</a:t>
            </a:r>
          </a:p>
          <a:p>
            <a:pPr algn="just" rtl="1"/>
            <a:endParaRPr lang="fa-IR" sz="2600" b="1" dirty="0" smtClean="0">
              <a:cs typeface="B Nazanin" pitchFamily="2" charset="-78"/>
            </a:endParaRPr>
          </a:p>
          <a:p>
            <a:pPr algn="just" rtl="1"/>
            <a:r>
              <a:rPr lang="fa-IR" sz="2600" b="1" dirty="0" smtClean="0">
                <a:cs typeface="B Nazanin" pitchFamily="2" charset="-78"/>
              </a:rPr>
              <a:t> براساس </a:t>
            </a:r>
            <a:r>
              <a:rPr lang="fa-IR" sz="2600" b="1" dirty="0">
                <a:cs typeface="B Nazanin" pitchFamily="2" charset="-78"/>
              </a:rPr>
              <a:t>این </a:t>
            </a:r>
            <a:r>
              <a:rPr lang="fa-IR" sz="2600" b="1" dirty="0" smtClean="0">
                <a:cs typeface="B Nazanin" pitchFamily="2" charset="-78"/>
              </a:rPr>
              <a:t>مدل ها</a:t>
            </a:r>
            <a:r>
              <a:rPr lang="fa-IR" sz="2600" b="1" dirty="0">
                <a:cs typeface="B Nazanin" pitchFamily="2" charset="-78"/>
              </a:rPr>
              <a:t>، </a:t>
            </a:r>
            <a:r>
              <a:rPr lang="fa-IR" sz="2600" b="1" dirty="0" smtClean="0">
                <a:cs typeface="B Nazanin" pitchFamily="2" charset="-78"/>
              </a:rPr>
              <a:t>مداخلات </a:t>
            </a:r>
            <a:r>
              <a:rPr lang="fa-IR" sz="2600" b="1" dirty="0">
                <a:cs typeface="B Nazanin" pitchFamily="2" charset="-78"/>
              </a:rPr>
              <a:t>آموزش </a:t>
            </a:r>
            <a:r>
              <a:rPr lang="fa-IR" sz="2600" b="1" dirty="0" smtClean="0">
                <a:cs typeface="B Nazanin" pitchFamily="2" charset="-78"/>
              </a:rPr>
              <a:t>سلامت </a:t>
            </a:r>
            <a:r>
              <a:rPr lang="fa-IR" sz="2600" b="1" dirty="0">
                <a:cs typeface="B Nazanin" pitchFamily="2" charset="-78"/>
              </a:rPr>
              <a:t>بر </a:t>
            </a:r>
            <a:r>
              <a:rPr lang="fa-IR" sz="2600" b="1" dirty="0" smtClean="0">
                <a:cs typeface="B Nazanin" pitchFamily="2" charset="-78"/>
              </a:rPr>
              <a:t>اساس </a:t>
            </a:r>
            <a:r>
              <a:rPr lang="fa-IR" sz="2600" b="1" dirty="0">
                <a:cs typeface="B Nazanin" pitchFamily="2" charset="-78"/>
              </a:rPr>
              <a:t>وضعیت موجود و میزان توانمندی مردم و نیز امکان جلب مشارکت </a:t>
            </a:r>
            <a:r>
              <a:rPr lang="fa-IR" sz="2600" b="1" dirty="0" smtClean="0">
                <a:cs typeface="B Nazanin" pitchFamily="2" charset="-78"/>
              </a:rPr>
              <a:t>گروه های </a:t>
            </a:r>
            <a:r>
              <a:rPr lang="fa-IR" sz="2600" b="1" dirty="0">
                <a:cs typeface="B Nazanin" pitchFamily="2" charset="-78"/>
              </a:rPr>
              <a:t>مختلف جامعه طراحی و اجرا </a:t>
            </a:r>
            <a:r>
              <a:rPr lang="fa-IR" sz="2600" b="1" dirty="0" smtClean="0">
                <a:cs typeface="B Nazanin" pitchFamily="2" charset="-78"/>
              </a:rPr>
              <a:t>می شود.</a:t>
            </a:r>
          </a:p>
          <a:p>
            <a:pPr algn="just" rtl="1"/>
            <a:endParaRPr lang="fa-IR" sz="2600" b="1" dirty="0" smtClean="0">
              <a:cs typeface="B Nazanin" pitchFamily="2" charset="-78"/>
            </a:endParaRPr>
          </a:p>
          <a:p>
            <a:pPr algn="just" rtl="1"/>
            <a:r>
              <a:rPr lang="fa-IR" sz="2600" b="1" dirty="0" smtClean="0">
                <a:cs typeface="B Nazanin" pitchFamily="2" charset="-78"/>
              </a:rPr>
              <a:t> </a:t>
            </a:r>
            <a:r>
              <a:rPr lang="fa-IR" sz="2600" b="1" dirty="0">
                <a:cs typeface="B Nazanin" pitchFamily="2" charset="-78"/>
              </a:rPr>
              <a:t>از </a:t>
            </a:r>
            <a:r>
              <a:rPr lang="fa-IR" sz="2600" b="1" dirty="0" smtClean="0">
                <a:cs typeface="B Nazanin" pitchFamily="2" charset="-78"/>
              </a:rPr>
              <a:t>آنجایی که آموزش دهندگان سلامت</a:t>
            </a:r>
            <a:r>
              <a:rPr lang="fa-IR" sz="2600" b="1" dirty="0">
                <a:cs typeface="B Nazanin" pitchFamily="2" charset="-78"/>
              </a:rPr>
              <a:t>، بویژه </a:t>
            </a:r>
            <a:r>
              <a:rPr lang="fa-IR" sz="2600" b="1" dirty="0" smtClean="0">
                <a:cs typeface="B Nazanin" pitchFamily="2" charset="-78"/>
              </a:rPr>
              <a:t>ارائه دهندگان </a:t>
            </a:r>
            <a:r>
              <a:rPr lang="fa-IR" sz="2600" b="1" dirty="0">
                <a:cs typeface="B Nazanin" pitchFamily="2" charset="-78"/>
              </a:rPr>
              <a:t>خط اول خدمات، خود </a:t>
            </a:r>
            <a:r>
              <a:rPr lang="fa-IR" sz="2600" b="1" dirty="0" smtClean="0">
                <a:cs typeface="B Nazanin" pitchFamily="2" charset="-78"/>
              </a:rPr>
              <a:t>پیشگامانی هستند </a:t>
            </a:r>
            <a:r>
              <a:rPr lang="fa-IR" sz="2600" b="1" dirty="0">
                <a:cs typeface="B Nazanin" pitchFamily="2" charset="-78"/>
              </a:rPr>
              <a:t>که به دنبال درک بهتر رفتار </a:t>
            </a:r>
            <a:r>
              <a:rPr lang="fa-IR" sz="2600" b="1" dirty="0" smtClean="0">
                <a:cs typeface="B Nazanin" pitchFamily="2" charset="-78"/>
              </a:rPr>
              <a:t>انسان </a:t>
            </a:r>
            <a:r>
              <a:rPr lang="fa-IR" sz="2600" b="1" dirty="0">
                <a:cs typeface="B Nazanin" pitchFamily="2" charset="-78"/>
              </a:rPr>
              <a:t>و دریافت روشهای جدید در جهت </a:t>
            </a:r>
            <a:r>
              <a:rPr lang="fa-IR" sz="2600" b="1" dirty="0" smtClean="0">
                <a:cs typeface="B Nazanin" pitchFamily="2" charset="-78"/>
              </a:rPr>
              <a:t>ارتقاءسلامت </a:t>
            </a:r>
            <a:r>
              <a:rPr lang="fa-IR" sz="2600" b="1" dirty="0">
                <a:cs typeface="B Nazanin" pitchFamily="2" charset="-78"/>
              </a:rPr>
              <a:t>هستند؛ لذا آموزش این مدلها برای </a:t>
            </a:r>
            <a:r>
              <a:rPr lang="fa-IR" sz="2600" b="1" dirty="0" smtClean="0">
                <a:cs typeface="B Nazanin" pitchFamily="2" charset="-78"/>
              </a:rPr>
              <a:t>ایشان </a:t>
            </a:r>
            <a:r>
              <a:rPr lang="fa-IR" sz="2600" b="1" dirty="0">
                <a:cs typeface="B Nazanin" pitchFamily="2" charset="-78"/>
              </a:rPr>
              <a:t>امری ضروری به نظر </a:t>
            </a:r>
            <a:r>
              <a:rPr lang="fa-IR" sz="2600" b="1" dirty="0" smtClean="0">
                <a:cs typeface="B Nazanin" pitchFamily="2" charset="-78"/>
              </a:rPr>
              <a:t>می رسد.</a:t>
            </a:r>
          </a:p>
          <a:p>
            <a:pPr algn="just" rtl="1">
              <a:buNone/>
            </a:pPr>
            <a:r>
              <a:rPr lang="fa-IR" sz="2600" b="1" dirty="0" smtClean="0">
                <a:cs typeface="B Nazanin" pitchFamily="2" charset="-78"/>
              </a:rPr>
              <a:t> </a:t>
            </a:r>
          </a:p>
          <a:p>
            <a:pPr algn="just" rtl="1"/>
            <a:r>
              <a:rPr lang="fa-IR" sz="2600" b="1" dirty="0" smtClean="0">
                <a:cs typeface="B Nazanin" pitchFamily="2" charset="-78"/>
              </a:rPr>
              <a:t>یکی </a:t>
            </a:r>
            <a:r>
              <a:rPr lang="fa-IR" sz="2600" b="1" dirty="0">
                <a:cs typeface="B Nazanin" pitchFamily="2" charset="-78"/>
              </a:rPr>
              <a:t>از کارآمدترین این </a:t>
            </a:r>
            <a:r>
              <a:rPr lang="fa-IR" sz="2600" b="1" dirty="0" smtClean="0">
                <a:cs typeface="B Nazanin" pitchFamily="2" charset="-78"/>
              </a:rPr>
              <a:t>مدل ها </a:t>
            </a:r>
            <a:r>
              <a:rPr lang="fa-IR" sz="2600" b="1" dirty="0">
                <a:cs typeface="B Nazanin" pitchFamily="2" charset="-78"/>
              </a:rPr>
              <a:t>در </a:t>
            </a:r>
            <a:r>
              <a:rPr lang="fa-IR" sz="2600" b="1" dirty="0" smtClean="0">
                <a:cs typeface="B Nazanin" pitchFamily="2" charset="-78"/>
              </a:rPr>
              <a:t>شرایط </a:t>
            </a:r>
            <a:r>
              <a:rPr lang="fa-IR" sz="2600" b="1" dirty="0">
                <a:cs typeface="B Nazanin" pitchFamily="2" charset="-78"/>
              </a:rPr>
              <a:t>کنونی، مدل </a:t>
            </a:r>
            <a:r>
              <a:rPr lang="fa-IR" sz="2600" b="1" dirty="0" smtClean="0">
                <a:cs typeface="B Nazanin" pitchFamily="2" charset="-78"/>
              </a:rPr>
              <a:t>”</a:t>
            </a:r>
            <a:r>
              <a:rPr lang="fa-IR" sz="2600" b="1" u="sng" dirty="0" smtClean="0">
                <a:cs typeface="B Nazanin" pitchFamily="2" charset="-78"/>
              </a:rPr>
              <a:t>مراحل </a:t>
            </a:r>
            <a:r>
              <a:rPr lang="fa-IR" sz="2600" b="1" u="sng" dirty="0">
                <a:cs typeface="B Nazanin" pitchFamily="2" charset="-78"/>
              </a:rPr>
              <a:t>تغییر </a:t>
            </a:r>
            <a:r>
              <a:rPr lang="fa-IR" sz="2600" b="1" u="sng" dirty="0" smtClean="0">
                <a:cs typeface="B Nazanin" pitchFamily="2" charset="-78"/>
              </a:rPr>
              <a:t>رفتار</a:t>
            </a:r>
            <a:r>
              <a:rPr lang="fa-IR" sz="2600" b="1" dirty="0" smtClean="0">
                <a:cs typeface="B Nazanin" pitchFamily="2" charset="-78"/>
              </a:rPr>
              <a:t>“ </a:t>
            </a:r>
            <a:r>
              <a:rPr lang="fa-IR" sz="2600" b="1" dirty="0">
                <a:cs typeface="B Nazanin" pitchFamily="2" charset="-78"/>
              </a:rPr>
              <a:t>است.</a:t>
            </a:r>
            <a:endParaRPr lang="en-US" sz="2600" b="1" dirty="0">
              <a:cs typeface="B Nazanin" pitchFamily="2" charset="-78"/>
            </a:endParaRPr>
          </a:p>
        </p:txBody>
      </p:sp>
      <p:sp>
        <p:nvSpPr>
          <p:cNvPr id="2" name="Title 1"/>
          <p:cNvSpPr>
            <a:spLocks noGrp="1"/>
          </p:cNvSpPr>
          <p:nvPr>
            <p:ph type="title"/>
          </p:nvPr>
        </p:nvSpPr>
        <p:spPr>
          <a:xfrm>
            <a:off x="937083" y="0"/>
            <a:ext cx="9875520" cy="771742"/>
          </a:xfrm>
        </p:spPr>
        <p:txBody>
          <a:bodyPr>
            <a:normAutofit/>
          </a:bodyPr>
          <a:lstStyle/>
          <a:p>
            <a:pPr algn="ctr"/>
            <a:r>
              <a:rPr lang="fa-IR" dirty="0" smtClean="0"/>
              <a:t>مقدمه</a:t>
            </a:r>
            <a:endParaRPr lang="en-US" dirty="0"/>
          </a:p>
        </p:txBody>
      </p:sp>
    </p:spTree>
    <p:extLst>
      <p:ext uri="{BB962C8B-B14F-4D97-AF65-F5344CB8AC3E}">
        <p14:creationId xmlns:p14="http://schemas.microsoft.com/office/powerpoint/2010/main" val="359994196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4807" y="578798"/>
            <a:ext cx="9875520" cy="785307"/>
          </a:xfrm>
        </p:spPr>
        <p:txBody>
          <a:bodyPr>
            <a:normAutofit/>
          </a:bodyPr>
          <a:lstStyle/>
          <a:p>
            <a:pPr algn="r"/>
            <a:r>
              <a:rPr lang="fa-IR" sz="2600" dirty="0" smtClean="0">
                <a:solidFill>
                  <a:schemeClr val="tx1"/>
                </a:solidFill>
                <a:latin typeface="+mn-lt"/>
                <a:ea typeface="+mn-ea"/>
                <a:cs typeface="B Nazanin" pitchFamily="2" charset="-78"/>
              </a:rPr>
              <a:t>مرحله ی عمل : در این مرحله افراد تغییر آشکاری در رفتار خود ایجاد کردهاند. </a:t>
            </a:r>
            <a:endParaRPr lang="fa-IR" sz="2600" dirty="0">
              <a:solidFill>
                <a:schemeClr val="tx1"/>
              </a:solidFill>
              <a:latin typeface="+mn-lt"/>
              <a:ea typeface="+mn-ea"/>
              <a:cs typeface="B Nazanin" pitchFamily="2" charset="-78"/>
            </a:endParaRPr>
          </a:p>
        </p:txBody>
      </p:sp>
      <p:sp>
        <p:nvSpPr>
          <p:cNvPr id="7" name="Rectangle 6"/>
          <p:cNvSpPr/>
          <p:nvPr/>
        </p:nvSpPr>
        <p:spPr>
          <a:xfrm>
            <a:off x="423081" y="1564243"/>
            <a:ext cx="11209289" cy="4001095"/>
          </a:xfrm>
          <a:prstGeom prst="rect">
            <a:avLst/>
          </a:prstGeom>
        </p:spPr>
        <p:txBody>
          <a:bodyPr wrap="square">
            <a:spAutoFit/>
          </a:bodyPr>
          <a:lstStyle/>
          <a:p>
            <a:pPr algn="r" rtl="1">
              <a:spcBef>
                <a:spcPts val="400"/>
              </a:spcBef>
              <a:buClr>
                <a:schemeClr val="accent1"/>
              </a:buClr>
              <a:buSzPct val="68000"/>
              <a:buFont typeface="Wingdings 3"/>
            </a:pPr>
            <a:r>
              <a:rPr lang="fa-IR" sz="2600" b="1" dirty="0">
                <a:effectLst>
                  <a:outerShdw blurRad="53975" dist="22860" dir="5400000" algn="tl" rotWithShape="0">
                    <a:srgbClr val="000000">
                      <a:alpha val="55000"/>
                    </a:srgbClr>
                  </a:outerShdw>
                </a:effectLst>
                <a:cs typeface="B Nazanin" pitchFamily="2" charset="-78"/>
              </a:rPr>
              <a:t>ویژ گی افرادی که در این مرحله هستند: </a:t>
            </a:r>
          </a:p>
          <a:p>
            <a:pPr algn="r" rtl="1">
              <a:spcBef>
                <a:spcPts val="400"/>
              </a:spcBef>
              <a:buClr>
                <a:schemeClr val="accent1"/>
              </a:buClr>
              <a:buSzPct val="68000"/>
              <a:buFont typeface="Wingdings 3"/>
            </a:pPr>
            <a:endParaRPr lang="fa-IR" sz="2600" b="1" dirty="0">
              <a:effectLst>
                <a:outerShdw blurRad="53975" dist="22860" dir="5400000" algn="tl" rotWithShape="0">
                  <a:srgbClr val="000000">
                    <a:alpha val="55000"/>
                  </a:srgbClr>
                </a:outerShdw>
              </a:effectLst>
              <a:cs typeface="B Nazanin" pitchFamily="2" charset="-78"/>
            </a:endParaRPr>
          </a:p>
          <a:p>
            <a:pPr marL="457200" indent="-457200" algn="r" rtl="1">
              <a:spcBef>
                <a:spcPts val="400"/>
              </a:spcBef>
              <a:buClr>
                <a:schemeClr val="accent1"/>
              </a:buClr>
              <a:buSzPct val="68000"/>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تغییر در طی 6 ماه گذشته بوده است. </a:t>
            </a:r>
          </a:p>
          <a:p>
            <a:pPr marL="457200" indent="-457200" algn="r" rtl="1">
              <a:spcBef>
                <a:spcPts val="400"/>
              </a:spcBef>
              <a:buClr>
                <a:schemeClr val="accent1"/>
              </a:buClr>
              <a:buSzPct val="68000"/>
              <a:buFont typeface="Wingdings" panose="05000000000000000000" pitchFamily="2" charset="2"/>
              <a:buChar char="Ø"/>
            </a:pPr>
            <a:endParaRPr lang="fa-IR" sz="2600" b="1" dirty="0">
              <a:effectLst>
                <a:outerShdw blurRad="53975" dist="22860" dir="5400000" algn="tl" rotWithShape="0">
                  <a:srgbClr val="000000">
                    <a:alpha val="55000"/>
                  </a:srgbClr>
                </a:outerShdw>
              </a:effectLst>
              <a:cs typeface="B Nazanin" pitchFamily="2" charset="-78"/>
            </a:endParaRPr>
          </a:p>
          <a:p>
            <a:pPr marL="457200" indent="-457200" algn="r" rtl="1">
              <a:spcBef>
                <a:spcPts val="400"/>
              </a:spcBef>
              <a:buClr>
                <a:schemeClr val="accent1"/>
              </a:buClr>
              <a:buSzPct val="68000"/>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تغییر واضح و کاملی در شیوه زندگی خود ایجاد کرده است:منظور از کامل این است که فرد به حد مطلوب یا معیاری که برای کاهش خطر بیماریها تعیین شده، دست یابد. </a:t>
            </a:r>
            <a:endParaRPr lang="fa-IR" sz="2600" b="1" dirty="0" smtClean="0">
              <a:effectLst>
                <a:outerShdw blurRad="53975" dist="22860" dir="5400000" algn="tl" rotWithShape="0">
                  <a:srgbClr val="000000">
                    <a:alpha val="55000"/>
                  </a:srgbClr>
                </a:outerShdw>
              </a:effectLst>
              <a:cs typeface="B Nazanin" pitchFamily="2" charset="-78"/>
            </a:endParaRPr>
          </a:p>
          <a:p>
            <a:pPr algn="r" rtl="1">
              <a:spcBef>
                <a:spcPts val="400"/>
              </a:spcBef>
              <a:buClr>
                <a:schemeClr val="accent1"/>
              </a:buClr>
              <a:buSzPct val="68000"/>
            </a:pPr>
            <a:endParaRPr lang="fa-IR" sz="2600" b="1" dirty="0" smtClean="0">
              <a:effectLst>
                <a:outerShdw blurRad="53975" dist="22860" dir="5400000" algn="tl" rotWithShape="0">
                  <a:srgbClr val="000000">
                    <a:alpha val="55000"/>
                  </a:srgbClr>
                </a:outerShdw>
              </a:effectLst>
              <a:cs typeface="B Nazanin" pitchFamily="2" charset="-78"/>
            </a:endParaRPr>
          </a:p>
          <a:p>
            <a:pPr marL="457200" indent="-457200" algn="r" rtl="1">
              <a:spcBef>
                <a:spcPts val="400"/>
              </a:spcBef>
              <a:buClr>
                <a:schemeClr val="accent1"/>
              </a:buClr>
              <a:buSzPct val="68000"/>
              <a:buFont typeface="Wingdings" panose="05000000000000000000" pitchFamily="2" charset="2"/>
              <a:buChar char="Ø"/>
            </a:pPr>
            <a:r>
              <a:rPr lang="fa-IR" sz="2600" b="1" dirty="0" smtClean="0">
                <a:effectLst>
                  <a:outerShdw blurRad="53975" dist="22860" dir="5400000" algn="tl" rotWithShape="0">
                    <a:srgbClr val="000000">
                      <a:alpha val="55000"/>
                    </a:srgbClr>
                  </a:outerShdw>
                </a:effectLst>
                <a:cs typeface="B Nazanin" pitchFamily="2" charset="-78"/>
              </a:rPr>
              <a:t>این </a:t>
            </a:r>
            <a:r>
              <a:rPr lang="fa-IR" sz="2600" b="1" dirty="0">
                <a:effectLst>
                  <a:outerShdw blurRad="53975" dist="22860" dir="5400000" algn="tl" rotWithShape="0">
                    <a:srgbClr val="000000">
                      <a:alpha val="55000"/>
                    </a:srgbClr>
                  </a:outerShdw>
                </a:effectLst>
                <a:cs typeface="B Nazanin" pitchFamily="2" charset="-78"/>
              </a:rPr>
              <a:t>افراد نیازمند تشویق و حمایتهای اجتماعی و خانوادگی هستند تا در مرحله عمل باقی بمانند و به مراحل بعدی بروند.</a:t>
            </a:r>
            <a:endParaRPr lang="en-US" sz="2600" b="1" dirty="0">
              <a:effectLst>
                <a:outerShdw blurRad="53975" dist="22860" dir="5400000" algn="tl" rotWithShape="0">
                  <a:srgbClr val="000000">
                    <a:alpha val="55000"/>
                  </a:srgbClr>
                </a:outerShdw>
              </a:effectLst>
              <a:cs typeface="B Nazanin" pitchFamily="2" charset="-78"/>
            </a:endParaRPr>
          </a:p>
        </p:txBody>
      </p:sp>
    </p:spTree>
    <p:extLst>
      <p:ext uri="{BB962C8B-B14F-4D97-AF65-F5344CB8AC3E}">
        <p14:creationId xmlns:p14="http://schemas.microsoft.com/office/powerpoint/2010/main" val="14003891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4499" y="1259175"/>
            <a:ext cx="10251373" cy="5021704"/>
          </a:xfrm>
        </p:spPr>
        <p:txBody>
          <a:bodyPr>
            <a:no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همه تغییرات رفتاری، مرحله عمل در نظر گرفته نمی شوند. </a:t>
            </a:r>
          </a:p>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        مثال: </a:t>
            </a:r>
          </a:p>
          <a:p>
            <a:pPr algn="r" rtl="1"/>
            <a:r>
              <a:rPr lang="fa-IR" sz="2600" b="1" dirty="0" smtClean="0">
                <a:effectLst>
                  <a:outerShdw blurRad="53975" dist="22860" dir="5400000" algn="tl" rotWithShape="0">
                    <a:srgbClr val="000000">
                      <a:alpha val="55000"/>
                    </a:srgbClr>
                  </a:outerShdw>
                </a:effectLst>
                <a:cs typeface="B Nazanin" pitchFamily="2" charset="-78"/>
              </a:rPr>
              <a:t> برای کاهش خطر بیماری قلبی عروقی، قطع کامل سیگار لازم است، ا گر فرد هیچ سیگاری مصرف نکرد یعنی به هدف دست یافته،</a:t>
            </a:r>
          </a:p>
          <a:p>
            <a:pPr algn="r" rtl="1"/>
            <a:r>
              <a:rPr lang="fa-IR" sz="2600" b="1" dirty="0" smtClean="0">
                <a:effectLst>
                  <a:outerShdw blurRad="53975" dist="22860" dir="5400000" algn="tl" rotWithShape="0">
                    <a:srgbClr val="000000">
                      <a:alpha val="55000"/>
                    </a:srgbClr>
                  </a:outerShdw>
                </a:effectLst>
                <a:cs typeface="B Nazanin" pitchFamily="2" charset="-78"/>
              </a:rPr>
              <a:t> ولی </a:t>
            </a:r>
          </a:p>
          <a:p>
            <a:pPr algn="r" rtl="1"/>
            <a:r>
              <a:rPr lang="fa-IR" sz="2600" b="1" dirty="0" smtClean="0">
                <a:effectLst>
                  <a:outerShdw blurRad="53975" dist="22860" dir="5400000" algn="tl" rotWithShape="0">
                    <a:srgbClr val="000000">
                      <a:alpha val="55000"/>
                    </a:srgbClr>
                  </a:outerShdw>
                </a:effectLst>
                <a:cs typeface="B Nazanin" pitchFamily="2" charset="-78"/>
              </a:rPr>
              <a:t>کاهش تعداد نخهای سیگار به معنی ورود به مرحله عمل نیست و فقط یک تغییر رفتار محسوب می شود. </a:t>
            </a:r>
          </a:p>
          <a:p>
            <a:pPr algn="just" rtl="1"/>
            <a:r>
              <a:rPr lang="fa-IR" sz="2600" b="1" dirty="0" smtClean="0">
                <a:effectLst>
                  <a:outerShdw blurRad="53975" dist="22860" dir="5400000" algn="tl" rotWithShape="0">
                    <a:srgbClr val="000000">
                      <a:alpha val="55000"/>
                    </a:srgbClr>
                  </a:outerShdw>
                </a:effectLst>
                <a:cs typeface="B Nazanin" pitchFamily="2" charset="-78"/>
              </a:rPr>
              <a:t>مثالا گر یک فرد سیگاری قهار که روزی 2 پا کت سیگار میکشد، هدف تغییر رفتار خود را برای کاهش مصرف سیگار به میزان نصف پا کت در روز تعیین کند، در صورتی که موفق به کاهش مصرف تا نصف پا کت در روز برسد یعنی در مرحله عمل برای هدف تعیین شده خود قرار دارد ولی این تغییر رفتار به معنی قرار گرفتن در مرحله عمل برای هدف نهایی که همان ترک کامل سیگار در راستای کاهش خطر بیماری قلبی عروقی است، نمی باشد.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184224" y="254835"/>
            <a:ext cx="9834297" cy="1019331"/>
          </a:xfrm>
        </p:spPr>
        <p:txBody>
          <a:bodyPr>
            <a:normAutofit/>
          </a:bodyPr>
          <a:lstStyle/>
          <a:p>
            <a:pPr algn="ctr"/>
            <a:r>
              <a:rPr lang="fa-IR" dirty="0" smtClean="0"/>
              <a:t>توجه</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98723" y="604134"/>
            <a:ext cx="7124700" cy="401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pPr algn="r"/>
            <a:r>
              <a:rPr lang="fa-IR" dirty="0" smtClean="0"/>
              <a:t>فقط ترک کامل..</a:t>
            </a:r>
            <a:endParaRPr lang="fa-IR" dirty="0"/>
          </a:p>
        </p:txBody>
      </p:sp>
    </p:spTree>
    <p:extLst>
      <p:ext uri="{BB962C8B-B14F-4D97-AF65-F5344CB8AC3E}">
        <p14:creationId xmlns:p14="http://schemas.microsoft.com/office/powerpoint/2010/main" val="335651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539647" y="1454046"/>
            <a:ext cx="10777928" cy="4392118"/>
          </a:xfrm>
          <a:prstGeom prst="rect">
            <a:avLst/>
          </a:prstGeom>
          <a:noFill/>
          <a:ln w="9525">
            <a:noFill/>
            <a:miter lim="800000"/>
            <a:headEnd/>
            <a:tailEnd/>
          </a:ln>
        </p:spPr>
      </p:pic>
      <p:sp>
        <p:nvSpPr>
          <p:cNvPr id="2" name="Title 1"/>
          <p:cNvSpPr>
            <a:spLocks noGrp="1"/>
          </p:cNvSpPr>
          <p:nvPr>
            <p:ph type="title"/>
          </p:nvPr>
        </p:nvSpPr>
        <p:spPr>
          <a:xfrm>
            <a:off x="1143000" y="344776"/>
            <a:ext cx="9875520" cy="824459"/>
          </a:xfrm>
        </p:spPr>
        <p:txBody>
          <a:bodyPr>
            <a:normAutofit/>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785" y="172911"/>
            <a:ext cx="11163869" cy="1634634"/>
          </a:xfrm>
        </p:spPr>
        <p:txBody>
          <a:bodyPr>
            <a:normAutofit/>
          </a:bodyPr>
          <a:lstStyle/>
          <a:p>
            <a:pPr algn="ctr"/>
            <a:r>
              <a:rPr lang="fa-IR" dirty="0" smtClean="0"/>
              <a:t>مرحله ی تداوم : در این مرحله افراد تلاش میکنند از بازگشت به رفتار قبلی امتناع ورزند. </a:t>
            </a:r>
            <a:endParaRPr lang="fa-IR" dirty="0"/>
          </a:p>
        </p:txBody>
      </p:sp>
      <p:sp>
        <p:nvSpPr>
          <p:cNvPr id="8" name="Rectangle 7"/>
          <p:cNvSpPr/>
          <p:nvPr/>
        </p:nvSpPr>
        <p:spPr>
          <a:xfrm>
            <a:off x="593154" y="1718715"/>
            <a:ext cx="10555985" cy="3857466"/>
          </a:xfrm>
          <a:prstGeom prst="rect">
            <a:avLst/>
          </a:prstGeom>
        </p:spPr>
        <p:txBody>
          <a:bodyPr wrap="square">
            <a:spAutoFit/>
          </a:bodyPr>
          <a:lstStyle/>
          <a:p>
            <a:pPr algn="r" rtl="1">
              <a:spcBef>
                <a:spcPts val="400"/>
              </a:spcBef>
              <a:buClr>
                <a:schemeClr val="accent1"/>
              </a:buClr>
              <a:buSzPct val="68000"/>
            </a:pPr>
            <a:r>
              <a:rPr lang="fa-IR" sz="2600" b="1" dirty="0" smtClean="0">
                <a:effectLst>
                  <a:outerShdw blurRad="53975" dist="22860" dir="5400000" algn="tl" rotWithShape="0">
                    <a:srgbClr val="000000">
                      <a:alpha val="55000"/>
                    </a:srgbClr>
                  </a:outerShdw>
                </a:effectLst>
                <a:cs typeface="B Nazanin" pitchFamily="2" charset="-78"/>
              </a:rPr>
              <a:t>    ویژ </a:t>
            </a:r>
            <a:r>
              <a:rPr lang="fa-IR" sz="2600" b="1" dirty="0">
                <a:effectLst>
                  <a:outerShdw blurRad="53975" dist="22860" dir="5400000" algn="tl" rotWithShape="0">
                    <a:srgbClr val="000000">
                      <a:alpha val="55000"/>
                    </a:srgbClr>
                  </a:outerShdw>
                </a:effectLst>
                <a:cs typeface="B Nazanin" pitchFamily="2" charset="-78"/>
              </a:rPr>
              <a:t>گی افرادی که در این مرحله هستند: </a:t>
            </a:r>
          </a:p>
          <a:p>
            <a:pPr marL="457200" indent="-457200" algn="r" rtl="1">
              <a:spcBef>
                <a:spcPts val="400"/>
              </a:spcBef>
              <a:buClr>
                <a:schemeClr val="accent1"/>
              </a:buClr>
              <a:buSzPct val="68000"/>
              <a:buFont typeface="Wingdings" panose="05000000000000000000" pitchFamily="2" charset="2"/>
              <a:buChar char="Ø"/>
            </a:pPr>
            <a:endParaRPr lang="fa-IR" sz="2600" b="1" dirty="0">
              <a:effectLst>
                <a:outerShdw blurRad="53975" dist="22860" dir="5400000" algn="tl" rotWithShape="0">
                  <a:srgbClr val="000000">
                    <a:alpha val="55000"/>
                  </a:srgbClr>
                </a:outerShdw>
              </a:effectLst>
              <a:cs typeface="B Nazanin" pitchFamily="2" charset="-78"/>
            </a:endParaRPr>
          </a:p>
          <a:p>
            <a:pPr marL="457200" indent="-457200" algn="r" rtl="1">
              <a:spcBef>
                <a:spcPts val="400"/>
              </a:spcBef>
              <a:buClr>
                <a:schemeClr val="accent1"/>
              </a:buClr>
              <a:buSzPct val="68000"/>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بیش از 6 ماه از تغییر رفتار گذشته است. </a:t>
            </a:r>
          </a:p>
          <a:p>
            <a:pPr marL="457200" indent="-457200" algn="r" rtl="1">
              <a:spcBef>
                <a:spcPts val="400"/>
              </a:spcBef>
              <a:buClr>
                <a:schemeClr val="accent1"/>
              </a:buClr>
              <a:buSzPct val="68000"/>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این مرحله موید تداوم یک شیوه جدید زندگی است. </a:t>
            </a:r>
          </a:p>
          <a:p>
            <a:pPr marL="457200" indent="-457200" algn="r" rtl="1">
              <a:spcBef>
                <a:spcPts val="400"/>
              </a:spcBef>
              <a:buClr>
                <a:schemeClr val="accent1"/>
              </a:buClr>
              <a:buSzPct val="68000"/>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فرد از تغییر لذت میبرد و اعتماد به نفس او افزایش مییابد. </a:t>
            </a:r>
          </a:p>
          <a:p>
            <a:pPr marL="457200" indent="-457200" algn="r" rtl="1">
              <a:spcBef>
                <a:spcPts val="400"/>
              </a:spcBef>
              <a:buClr>
                <a:schemeClr val="accent1"/>
              </a:buClr>
              <a:buSzPct val="68000"/>
              <a:buFont typeface="Wingdings" panose="05000000000000000000" pitchFamily="2" charset="2"/>
              <a:buChar char="Ø"/>
            </a:pPr>
            <a:endParaRPr lang="fa-IR" sz="2600" b="1" dirty="0">
              <a:effectLst>
                <a:outerShdw blurRad="53975" dist="22860" dir="5400000" algn="tl" rotWithShape="0">
                  <a:srgbClr val="000000">
                    <a:alpha val="55000"/>
                  </a:srgbClr>
                </a:outerShdw>
              </a:effectLst>
              <a:cs typeface="B Nazanin" pitchFamily="2" charset="-78"/>
            </a:endParaRPr>
          </a:p>
          <a:p>
            <a:pPr algn="r" rtl="1"/>
            <a:endParaRPr lang="fa-IR" dirty="0" smtClean="0"/>
          </a:p>
          <a:p>
            <a:pPr algn="r" rtl="1"/>
            <a:endParaRPr lang="fa-IR" dirty="0" smtClean="0"/>
          </a:p>
          <a:p>
            <a:pPr algn="r" rtl="1"/>
            <a:endParaRPr lang="fa-IR" dirty="0" smtClean="0"/>
          </a:p>
          <a:p>
            <a:pPr algn="r" rtl="1"/>
            <a:endParaRPr lang="fa-IR" dirty="0" smtClean="0"/>
          </a:p>
        </p:txBody>
      </p:sp>
      <p:sp>
        <p:nvSpPr>
          <p:cNvPr id="9" name="Rectangle 8"/>
          <p:cNvSpPr/>
          <p:nvPr/>
        </p:nvSpPr>
        <p:spPr>
          <a:xfrm>
            <a:off x="798411" y="5253015"/>
            <a:ext cx="11238914" cy="1292662"/>
          </a:xfrm>
          <a:prstGeom prst="rect">
            <a:avLst/>
          </a:prstGeom>
        </p:spPr>
        <p:txBody>
          <a:bodyPr wrap="square">
            <a:spAutoFit/>
          </a:bodyPr>
          <a:lstStyle/>
          <a:p>
            <a:pPr algn="r"/>
            <a:r>
              <a:rPr lang="fa-IR" sz="2600" b="1" dirty="0">
                <a:effectLst>
                  <a:outerShdw blurRad="53975" dist="22860" dir="5400000" algn="tl" rotWithShape="0">
                    <a:srgbClr val="000000">
                      <a:alpha val="55000"/>
                    </a:srgbClr>
                  </a:outerShdw>
                </a:effectLst>
                <a:cs typeface="B Nazanin" pitchFamily="2" charset="-78"/>
              </a:rPr>
              <a:t>در این افراد باید به نهادینه شدن رفتار و تبدیل آن به عادت (رفتاری که بر اثر تکرار زیاد، فرد به طور ناخودآ گاه و بدون صرف انرژی یا بدون نیاز به تفکر آن را انجام میدهد.) کمک کنیم. آموزش خانواده و فراهم سازی شرایط محیطی در تداوم رفتار موثر است.</a:t>
            </a:r>
            <a:endParaRPr lang="en-US" sz="2600" b="1" dirty="0">
              <a:effectLst>
                <a:outerShdw blurRad="53975" dist="22860" dir="5400000" algn="tl" rotWithShape="0">
                  <a:srgbClr val="000000">
                    <a:alpha val="55000"/>
                  </a:srgbClr>
                </a:outerShdw>
              </a:effectLst>
              <a:cs typeface="B Nazanin" pitchFamily="2" charset="-78"/>
            </a:endParaRPr>
          </a:p>
        </p:txBody>
      </p:sp>
    </p:spTree>
    <p:extLst>
      <p:ext uri="{BB962C8B-B14F-4D97-AF65-F5344CB8AC3E}">
        <p14:creationId xmlns:p14="http://schemas.microsoft.com/office/powerpoint/2010/main" val="9469847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509665" y="1169235"/>
            <a:ext cx="11212643" cy="4850567"/>
          </a:xfrm>
          <a:prstGeom prst="rect">
            <a:avLst/>
          </a:prstGeom>
          <a:noFill/>
          <a:ln w="9525">
            <a:noFill/>
            <a:miter lim="800000"/>
            <a:headEnd/>
            <a:tailEnd/>
          </a:ln>
        </p:spPr>
      </p:pic>
      <p:sp>
        <p:nvSpPr>
          <p:cNvPr id="2" name="Title 1"/>
          <p:cNvSpPr>
            <a:spLocks noGrp="1"/>
          </p:cNvSpPr>
          <p:nvPr>
            <p:ph type="title"/>
          </p:nvPr>
        </p:nvSpPr>
        <p:spPr>
          <a:xfrm>
            <a:off x="1143000" y="314793"/>
            <a:ext cx="9875520" cy="1124263"/>
          </a:xfrm>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1573968"/>
            <a:ext cx="9872871" cy="2863122"/>
          </a:xfrm>
        </p:spPr>
        <p:txBody>
          <a:bodyPr>
            <a:normAutofit/>
          </a:bodyPr>
          <a:lstStyle/>
          <a:p>
            <a:pPr algn="r" rtl="1"/>
            <a:r>
              <a:rPr lang="fa-IR" b="1" dirty="0" smtClean="0">
                <a:effectLst>
                  <a:outerShdw blurRad="53975" dist="22860" dir="5400000" algn="tl" rotWithShape="0">
                    <a:srgbClr val="000000">
                      <a:alpha val="55000"/>
                    </a:srgbClr>
                  </a:outerShdw>
                </a:effectLst>
                <a:cs typeface="B Nazanin" pitchFamily="2" charset="-78"/>
              </a:rPr>
              <a:t>ویژ گی افرادی که در این مرحله هستند: </a:t>
            </a:r>
          </a:p>
          <a:p>
            <a:pPr algn="r" rtl="1"/>
            <a:r>
              <a:rPr lang="fa-IR" b="1" dirty="0" smtClean="0">
                <a:effectLst>
                  <a:outerShdw blurRad="53975" dist="22860" dir="5400000" algn="tl" rotWithShape="0">
                    <a:srgbClr val="000000">
                      <a:alpha val="55000"/>
                    </a:srgbClr>
                  </a:outerShdw>
                </a:effectLst>
                <a:cs typeface="B Nazanin" pitchFamily="2" charset="-78"/>
              </a:rPr>
              <a:t>فرد خودکارآمد شده است. </a:t>
            </a:r>
          </a:p>
          <a:p>
            <a:pPr algn="r" rtl="1"/>
            <a:r>
              <a:rPr lang="fa-IR" b="1" dirty="0" smtClean="0">
                <a:effectLst>
                  <a:outerShdw blurRad="53975" dist="22860" dir="5400000" algn="tl" rotWithShape="0">
                    <a:srgbClr val="000000">
                      <a:alpha val="55000"/>
                    </a:srgbClr>
                  </a:outerShdw>
                </a:effectLst>
                <a:cs typeface="B Nazanin" pitchFamily="2" charset="-78"/>
              </a:rPr>
              <a:t>مثل کسی است که هیچ وقت رفتار ناسالمی انجام نداده است. </a:t>
            </a:r>
          </a:p>
          <a:p>
            <a:pPr algn="r" rtl="1"/>
            <a:r>
              <a:rPr lang="fa-IR" b="1" dirty="0" smtClean="0">
                <a:effectLst>
                  <a:outerShdw blurRad="53975" dist="22860" dir="5400000" algn="tl" rotWithShape="0">
                    <a:srgbClr val="000000">
                      <a:alpha val="55000"/>
                    </a:srgbClr>
                  </a:outerShdw>
                </a:effectLst>
                <a:cs typeface="B Nazanin" pitchFamily="2" charset="-78"/>
              </a:rPr>
              <a:t>هیچ وسوسهای برای بازگشت به رفتار قبلی ندارد. </a:t>
            </a:r>
          </a:p>
          <a:p>
            <a:pPr algn="r" rtl="1"/>
            <a:r>
              <a:rPr lang="fa-IR" b="1" dirty="0" smtClean="0">
                <a:effectLst>
                  <a:outerShdw blurRad="53975" dist="22860" dir="5400000" algn="tl" rotWithShape="0">
                    <a:srgbClr val="000000">
                      <a:alpha val="55000"/>
                    </a:srgbClr>
                  </a:outerShdw>
                </a:effectLst>
                <a:cs typeface="B Nazanin" pitchFamily="2" charset="-78"/>
              </a:rPr>
              <a:t>احتمال عود رفتارهای ناسالم بسیار ناچیز است.</a:t>
            </a:r>
          </a:p>
          <a:p>
            <a:pPr algn="r" rtl="1"/>
            <a:r>
              <a:rPr lang="fa-IR" b="1" dirty="0" smtClean="0">
                <a:effectLst>
                  <a:outerShdw blurRad="53975" dist="22860" dir="5400000" algn="tl" rotWithShape="0">
                    <a:srgbClr val="000000">
                      <a:alpha val="55000"/>
                    </a:srgbClr>
                  </a:outerShdw>
                </a:effectLst>
                <a:cs typeface="B Nazanin" pitchFamily="2" charset="-78"/>
              </a:rPr>
              <a:t> این مرحله برای رفتارهای طولانی مدت مانند ترک مواد مخدر یا کنترل </a:t>
            </a:r>
            <a:r>
              <a:rPr lang="fa-IR" dirty="0" smtClean="0"/>
              <a:t>کالری </a:t>
            </a:r>
            <a:r>
              <a:rPr lang="fa-IR" b="1" dirty="0" smtClean="0">
                <a:effectLst>
                  <a:outerShdw blurRad="53975" dist="22860" dir="5400000" algn="tl" rotWithShape="0">
                    <a:srgbClr val="000000">
                      <a:alpha val="55000"/>
                    </a:srgbClr>
                  </a:outerShdw>
                </a:effectLst>
                <a:cs typeface="B Nazanin" pitchFamily="2" charset="-78"/>
              </a:rPr>
              <a:t>دریافتی مناسب است.</a:t>
            </a:r>
            <a:endParaRPr lang="en-US" b="1" dirty="0" smtClean="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400737" y="411480"/>
            <a:ext cx="10911840" cy="1051560"/>
          </a:xfrm>
        </p:spPr>
        <p:txBody>
          <a:bodyPr>
            <a:normAutofit/>
          </a:bodyPr>
          <a:lstStyle/>
          <a:p>
            <a:pPr algn="r"/>
            <a:r>
              <a:rPr lang="fa-IR" sz="2000" dirty="0" smtClean="0"/>
              <a:t>مرحله اتمام: وقتی تغییر رفتار سالم بیش از 5 سال تداوم داشته باشد، رفتار سالم به عادت تبدیل میشود.</a:t>
            </a:r>
            <a:endParaRPr lang="en-US" sz="2000" dirty="0"/>
          </a:p>
        </p:txBody>
      </p:sp>
      <p:sp>
        <p:nvSpPr>
          <p:cNvPr id="4" name="Rectangle 3"/>
          <p:cNvSpPr/>
          <p:nvPr/>
        </p:nvSpPr>
        <p:spPr>
          <a:xfrm>
            <a:off x="1543987" y="4829704"/>
            <a:ext cx="9278911" cy="369332"/>
          </a:xfrm>
          <a:prstGeom prst="rect">
            <a:avLst/>
          </a:prstGeom>
        </p:spPr>
        <p:txBody>
          <a:bodyPr wrap="square">
            <a:spAutoFit/>
          </a:bodyPr>
          <a:lstStyle/>
          <a:p>
            <a:pPr algn="ctr"/>
            <a:r>
              <a:rPr lang="fa-IR" dirty="0" smtClean="0">
                <a:solidFill>
                  <a:srgbClr val="FF0000"/>
                </a:solidFill>
              </a:rPr>
              <a:t>فقط20 %افرادی که تغییر رفتار میدهند موفق میشوند به مرحله اتمام و خودکارآمدی کامل برسند.</a:t>
            </a:r>
            <a:endParaRPr lang="en-US" dirty="0">
              <a:solidFill>
                <a:srgbClr val="FF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tretch>
            <a:fillRect/>
          </a:stretch>
        </p:blipFill>
        <p:spPr bwMode="auto">
          <a:xfrm>
            <a:off x="609600" y="1417638"/>
            <a:ext cx="10972799" cy="461467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1843791" y="1349115"/>
            <a:ext cx="8364511" cy="5186596"/>
          </a:xfrm>
          <a:prstGeom prst="rect">
            <a:avLst/>
          </a:prstGeom>
          <a:noFill/>
          <a:ln w="9525">
            <a:noFill/>
            <a:miter lim="800000"/>
            <a:headEnd/>
            <a:tailEnd/>
          </a:ln>
        </p:spPr>
      </p:pic>
      <p:sp>
        <p:nvSpPr>
          <p:cNvPr id="2" name="Title 1"/>
          <p:cNvSpPr>
            <a:spLocks noGrp="1"/>
          </p:cNvSpPr>
          <p:nvPr>
            <p:ph type="title"/>
          </p:nvPr>
        </p:nvSpPr>
        <p:spPr>
          <a:xfrm>
            <a:off x="1143000" y="609600"/>
            <a:ext cx="9875520" cy="499672"/>
          </a:xfrm>
        </p:spPr>
        <p:txBody>
          <a:bodyPr>
            <a:noAutofit/>
          </a:bodyPr>
          <a:lstStyle/>
          <a:p>
            <a:pPr algn="ctr"/>
            <a:r>
              <a:rPr lang="fa-IR" sz="2800" dirty="0" smtClean="0"/>
              <a:t>در هر مرحله از تغییر ممکن است فرد به مراحل قبل برگردد. این بازگشت میتواند به هر قسمت چرخه تغییر باشد.</a:t>
            </a:r>
            <a:endParaRPr lang="en-US" sz="2800"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tretch>
            <a:fillRect/>
          </a:stretch>
        </p:blipFill>
        <p:spPr bwMode="auto">
          <a:xfrm>
            <a:off x="723332" y="436728"/>
            <a:ext cx="10699844" cy="57593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590" y="2089328"/>
            <a:ext cx="10911840" cy="4187952"/>
          </a:xfrm>
        </p:spPr>
        <p:txBody>
          <a:bodyPr>
            <a:normAutofit/>
          </a:bodyPr>
          <a:lstStyle/>
          <a:p>
            <a:pPr algn="just" rtl="1"/>
            <a:r>
              <a:rPr lang="fa-IR" sz="2400" b="1" dirty="0" smtClean="0">
                <a:cs typeface="B Nazanin" pitchFamily="2" charset="-78"/>
              </a:rPr>
              <a:t>این کتاب </a:t>
            </a:r>
            <a:r>
              <a:rPr lang="fa-IR" sz="2400" b="1" dirty="0">
                <a:cs typeface="B Nazanin" pitchFamily="2" charset="-78"/>
              </a:rPr>
              <a:t>با هدف </a:t>
            </a:r>
            <a:r>
              <a:rPr lang="fa-IR" sz="2400" b="1" dirty="0" smtClean="0">
                <a:cs typeface="B Nazanin" pitchFamily="2" charset="-78"/>
              </a:rPr>
              <a:t>آماده سازی </a:t>
            </a:r>
            <a:r>
              <a:rPr lang="fa-IR" sz="2400" b="1" dirty="0">
                <a:cs typeface="B Nazanin" pitchFamily="2" charset="-78"/>
              </a:rPr>
              <a:t>و </a:t>
            </a:r>
            <a:r>
              <a:rPr lang="fa-IR" sz="2400" b="1" dirty="0" smtClean="0">
                <a:cs typeface="B Nazanin" pitchFamily="2" charset="-78"/>
              </a:rPr>
              <a:t>توانمندسازی </a:t>
            </a:r>
            <a:r>
              <a:rPr lang="fa-IR" sz="2400" b="1" dirty="0">
                <a:cs typeface="B Nazanin" pitchFamily="2" charset="-78"/>
              </a:rPr>
              <a:t>مراقبین </a:t>
            </a:r>
            <a:r>
              <a:rPr lang="fa-IR" sz="2400" b="1" dirty="0" smtClean="0">
                <a:cs typeface="B Nazanin" pitchFamily="2" charset="-78"/>
              </a:rPr>
              <a:t>سلامت </a:t>
            </a:r>
            <a:r>
              <a:rPr lang="fa-IR" sz="2400" b="1" dirty="0">
                <a:cs typeface="B Nazanin" pitchFamily="2" charset="-78"/>
              </a:rPr>
              <a:t>و بهورزان به منظور </a:t>
            </a:r>
            <a:r>
              <a:rPr lang="fa-IR" sz="2400" b="1" dirty="0" smtClean="0">
                <a:cs typeface="B Nazanin" pitchFamily="2" charset="-78"/>
              </a:rPr>
              <a:t>آموزش </a:t>
            </a:r>
            <a:r>
              <a:rPr lang="fa-IR" sz="2400" b="1" dirty="0">
                <a:cs typeface="B Nazanin" pitchFamily="2" charset="-78"/>
              </a:rPr>
              <a:t>گروه هدف در </a:t>
            </a:r>
            <a:r>
              <a:rPr lang="fa-IR" sz="2400" b="1" dirty="0" smtClean="0">
                <a:cs typeface="B Nazanin" pitchFamily="2" charset="-78"/>
              </a:rPr>
              <a:t>جهت </a:t>
            </a:r>
            <a:r>
              <a:rPr lang="fa-IR" sz="2400" b="1" dirty="0">
                <a:cs typeface="B Nazanin" pitchFamily="2" charset="-78"/>
              </a:rPr>
              <a:t>تغییر رفتارهای </a:t>
            </a:r>
            <a:r>
              <a:rPr lang="fa-IR" sz="2400" b="1" dirty="0" smtClean="0">
                <a:cs typeface="B Nazanin" pitchFamily="2" charset="-78"/>
              </a:rPr>
              <a:t>ناسالم </a:t>
            </a:r>
            <a:r>
              <a:rPr lang="fa-IR" sz="2400" b="1" dirty="0">
                <a:cs typeface="B Nazanin" pitchFamily="2" charset="-78"/>
              </a:rPr>
              <a:t>و اتخاذ </a:t>
            </a:r>
            <a:r>
              <a:rPr lang="fa-IR" sz="2400" b="1" dirty="0" smtClean="0">
                <a:cs typeface="B Nazanin" pitchFamily="2" charset="-78"/>
              </a:rPr>
              <a:t>شیوه </a:t>
            </a:r>
            <a:r>
              <a:rPr lang="fa-IR" sz="2400" b="1" dirty="0">
                <a:cs typeface="B Nazanin" pitchFamily="2" charset="-78"/>
              </a:rPr>
              <a:t>زندگی سالم؛ تدوین شده </a:t>
            </a:r>
            <a:r>
              <a:rPr lang="fa-IR" sz="2400" b="1" dirty="0" smtClean="0">
                <a:cs typeface="B Nazanin" pitchFamily="2" charset="-78"/>
              </a:rPr>
              <a:t>است</a:t>
            </a:r>
            <a:r>
              <a:rPr lang="fa-IR" sz="2400" b="1" dirty="0">
                <a:cs typeface="B Nazanin" pitchFamily="2" charset="-78"/>
              </a:rPr>
              <a:t>. </a:t>
            </a:r>
            <a:endParaRPr lang="fa-IR" sz="2400" b="1" dirty="0" smtClean="0">
              <a:cs typeface="B Nazanin" pitchFamily="2" charset="-78"/>
            </a:endParaRPr>
          </a:p>
          <a:p>
            <a:pPr algn="just" rtl="1">
              <a:buNone/>
            </a:pPr>
            <a:endParaRPr lang="fa-IR" sz="2400" b="1" dirty="0" smtClean="0">
              <a:cs typeface="B Nazanin" pitchFamily="2" charset="-78"/>
            </a:endParaRPr>
          </a:p>
          <a:p>
            <a:pPr algn="just" rtl="1"/>
            <a:r>
              <a:rPr lang="fa-IR" sz="2400" b="1" dirty="0" smtClean="0">
                <a:cs typeface="B Nazanin" pitchFamily="2" charset="-78"/>
              </a:rPr>
              <a:t>گرچه </a:t>
            </a:r>
            <a:r>
              <a:rPr lang="fa-IR" sz="2400" b="1" dirty="0">
                <a:cs typeface="B Nazanin" pitchFamily="2" charset="-78"/>
              </a:rPr>
              <a:t>گروه هدف اصلی این کتاب </a:t>
            </a:r>
            <a:r>
              <a:rPr lang="fa-IR" sz="2400" b="1" dirty="0" smtClean="0">
                <a:cs typeface="B Nazanin" pitchFamily="2" charset="-78"/>
              </a:rPr>
              <a:t>ارائه دهندگان </a:t>
            </a:r>
            <a:r>
              <a:rPr lang="fa-IR" sz="2400" b="1" dirty="0">
                <a:cs typeface="B Nazanin" pitchFamily="2" charset="-78"/>
              </a:rPr>
              <a:t>خط اول خدمت هستند، اما </a:t>
            </a:r>
            <a:r>
              <a:rPr lang="fa-IR" sz="2400" b="1" dirty="0" smtClean="0">
                <a:cs typeface="B Nazanin" pitchFamily="2" charset="-78"/>
              </a:rPr>
              <a:t>کارشناسان سلامت </a:t>
            </a:r>
            <a:r>
              <a:rPr lang="fa-IR" sz="2400" b="1" dirty="0">
                <a:cs typeface="B Nazanin" pitchFamily="2" charset="-78"/>
              </a:rPr>
              <a:t>روان و </a:t>
            </a:r>
            <a:r>
              <a:rPr lang="fa-IR" sz="2400" b="1" dirty="0" smtClean="0">
                <a:cs typeface="B Nazanin" pitchFamily="2" charset="-78"/>
              </a:rPr>
              <a:t>تغذیه و پزشکان </a:t>
            </a:r>
            <a:r>
              <a:rPr lang="fa-IR" sz="2400" b="1" dirty="0">
                <a:cs typeface="B Nazanin" pitchFamily="2" charset="-78"/>
              </a:rPr>
              <a:t>در مرا کز خدمات جامع </a:t>
            </a:r>
            <a:r>
              <a:rPr lang="fa-IR" sz="2400" b="1" dirty="0" smtClean="0">
                <a:cs typeface="B Nazanin" pitchFamily="2" charset="-78"/>
              </a:rPr>
              <a:t>سلامت </a:t>
            </a:r>
            <a:r>
              <a:rPr lang="fa-IR" sz="2400" b="1" dirty="0">
                <a:cs typeface="B Nazanin" pitchFamily="2" charset="-78"/>
              </a:rPr>
              <a:t>نیز در </a:t>
            </a:r>
            <a:r>
              <a:rPr lang="fa-IR" sz="2400" b="1" dirty="0" smtClean="0">
                <a:cs typeface="B Nazanin" pitchFamily="2" charset="-78"/>
              </a:rPr>
              <a:t>راستای </a:t>
            </a:r>
            <a:r>
              <a:rPr lang="fa-IR" sz="2400" b="1" dirty="0">
                <a:cs typeface="B Nazanin" pitchFamily="2" charset="-78"/>
              </a:rPr>
              <a:t>آموزش موارد، </a:t>
            </a:r>
            <a:r>
              <a:rPr lang="fa-IR" sz="2400" b="1" dirty="0" smtClean="0">
                <a:cs typeface="B Nazanin" pitchFamily="2" charset="-78"/>
              </a:rPr>
              <a:t>می توانند </a:t>
            </a:r>
            <a:r>
              <a:rPr lang="fa-IR" sz="2400" b="1" dirty="0">
                <a:cs typeface="B Nazanin" pitchFamily="2" charset="-78"/>
              </a:rPr>
              <a:t>از آن بهره ببرند.</a:t>
            </a:r>
            <a:endParaRPr lang="en-US" sz="2400" b="1" dirty="0">
              <a:cs typeface="B Nazanin" pitchFamily="2" charset="-78"/>
            </a:endParaRPr>
          </a:p>
        </p:txBody>
      </p:sp>
      <p:sp>
        <p:nvSpPr>
          <p:cNvPr id="2" name="Title 1"/>
          <p:cNvSpPr>
            <a:spLocks noGrp="1"/>
          </p:cNvSpPr>
          <p:nvPr>
            <p:ph type="title"/>
          </p:nvPr>
        </p:nvSpPr>
        <p:spPr>
          <a:xfrm>
            <a:off x="760501" y="516411"/>
            <a:ext cx="10911840" cy="1051560"/>
          </a:xfrm>
        </p:spPr>
        <p:txBody>
          <a:bodyPr/>
          <a:lstStyle/>
          <a:p>
            <a:pPr algn="ctr"/>
            <a:r>
              <a:rPr lang="fa-IR" dirty="0"/>
              <a:t>مقدمه</a:t>
            </a:r>
            <a:endParaRPr lang="en-US" dirty="0"/>
          </a:p>
        </p:txBody>
      </p:sp>
    </p:spTree>
    <p:extLst>
      <p:ext uri="{BB962C8B-B14F-4D97-AF65-F5344CB8AC3E}">
        <p14:creationId xmlns:p14="http://schemas.microsoft.com/office/powerpoint/2010/main" val="10147776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lnSpc>
                <a:spcPct val="200000"/>
              </a:lnSpc>
            </a:pPr>
            <a:r>
              <a:rPr lang="fa-IR" sz="2600" b="1" dirty="0" smtClean="0">
                <a:effectLst>
                  <a:outerShdw blurRad="53975" dist="22860" dir="5400000" algn="tl" rotWithShape="0">
                    <a:srgbClr val="000000">
                      <a:alpha val="55000"/>
                    </a:srgbClr>
                  </a:outerShdw>
                </a:effectLst>
                <a:cs typeface="B Nazanin" pitchFamily="2" charset="-78"/>
              </a:rPr>
              <a:t>تحلیل سود و زیان یا موازنه تصمیم گیری که به درک فرد از موانع و منافع تغییر یا عدم تغییر رفتار گفته می شود، یک پایه یا سازه محوری در </a:t>
            </a:r>
            <a:r>
              <a:rPr lang="en-US" sz="2600" b="1" dirty="0" smtClean="0">
                <a:effectLst>
                  <a:outerShdw blurRad="53975" dist="22860" dir="5400000" algn="tl" rotWithShape="0">
                    <a:srgbClr val="000000">
                      <a:alpha val="55000"/>
                    </a:srgbClr>
                  </a:outerShdw>
                </a:effectLst>
                <a:cs typeface="B Nazanin" pitchFamily="2" charset="-78"/>
              </a:rPr>
              <a:t>SOC </a:t>
            </a:r>
            <a:r>
              <a:rPr lang="fa-IR" sz="2600" b="1" dirty="0" smtClean="0">
                <a:effectLst>
                  <a:outerShdw blurRad="53975" dist="22860" dir="5400000" algn="tl" rotWithShape="0">
                    <a:srgbClr val="000000">
                      <a:alpha val="55000"/>
                    </a:srgbClr>
                  </a:outerShdw>
                </a:effectLst>
                <a:cs typeface="B Nazanin" pitchFamily="2" charset="-78"/>
              </a:rPr>
              <a:t>است. این سازه به مقایسه بین ضررها و فواید احتمالی یک رفتار می پردازد. فرد با کمک این سازه می فهمد که آیا کفه ترازو به سمت سود تغییر رفتار سنگینی میکند یا خیر؟</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normAutofit/>
          </a:bodyPr>
          <a:lstStyle/>
          <a:p>
            <a:pPr algn="ctr"/>
            <a:r>
              <a:rPr lang="fa-IR" sz="2600" dirty="0" smtClean="0">
                <a:solidFill>
                  <a:schemeClr val="tx1"/>
                </a:solidFill>
                <a:latin typeface="+mn-lt"/>
                <a:ea typeface="+mn-ea"/>
                <a:cs typeface="B Nazanin" pitchFamily="2" charset="-78"/>
              </a:rPr>
              <a:t>سازه دوم: تحلیل سود و زیان</a:t>
            </a:r>
            <a:endParaRPr lang="en-US" sz="2600" dirty="0">
              <a:solidFill>
                <a:schemeClr val="tx1"/>
              </a:solidFill>
              <a:latin typeface="+mn-lt"/>
              <a:ea typeface="+mn-ea"/>
              <a:cs typeface="B Nazanin"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649" y="955344"/>
            <a:ext cx="10911840" cy="4935790"/>
          </a:xfrm>
        </p:spPr>
        <p:txBody>
          <a:bodyPr>
            <a:norm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جنبه های مثبت و منفی تغییر رفتار را سبک، سنگین میکند. در واقع برای تغییر، ترازو در نظر میگیرد: آنچه به دست می آورد در برابر آنچه از دست می دهد. </a:t>
            </a:r>
          </a:p>
          <a:p>
            <a:pPr algn="r" rtl="1"/>
            <a:endParaRPr lang="fa-IR" sz="2600" b="1" dirty="0">
              <a:effectLst>
                <a:outerShdw blurRad="53975" dist="22860" dir="5400000" algn="tl" rotWithShape="0">
                  <a:srgbClr val="000000">
                    <a:alpha val="55000"/>
                  </a:srgbClr>
                </a:outerShdw>
              </a:effectLst>
              <a:cs typeface="B Nazanin" pitchFamily="2" charset="-78"/>
            </a:endParaRPr>
          </a:p>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جنبه های مثبت تغییر رفتار:                                                           جنبه های منفی تغییر رفتار:</a:t>
            </a:r>
          </a:p>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1- .منافع برای خود                                                         1.مضرات برای خود</a:t>
            </a:r>
          </a:p>
          <a:p>
            <a:pPr algn="r" rtl="1"/>
            <a:endParaRPr lang="fa-IR" sz="2600" b="1" dirty="0" smtClean="0">
              <a:effectLst>
                <a:outerShdw blurRad="53975" dist="22860" dir="5400000" algn="tl" rotWithShape="0">
                  <a:srgbClr val="000000">
                    <a:alpha val="55000"/>
                  </a:srgbClr>
                </a:outerShdw>
              </a:effectLst>
              <a:cs typeface="B Nazanin" pitchFamily="2" charset="-78"/>
            </a:endParaRPr>
          </a:p>
          <a:p>
            <a:pPr algn="r" rtl="1">
              <a:buNone/>
            </a:pPr>
            <a:r>
              <a:rPr lang="fa-IR" sz="2600" b="1" dirty="0" smtClean="0">
                <a:effectLst>
                  <a:outerShdw blurRad="53975" dist="22860" dir="5400000" algn="tl" rotWithShape="0">
                    <a:srgbClr val="000000">
                      <a:alpha val="55000"/>
                    </a:srgbClr>
                  </a:outerShdw>
                </a:effectLst>
                <a:cs typeface="B Nazanin" pitchFamily="2" charset="-78"/>
              </a:rPr>
              <a:t>2- منافع برای دیگران                                                                                 2-مضرات برای دیگران </a:t>
            </a:r>
          </a:p>
          <a:p>
            <a:pPr algn="r" rtl="1">
              <a:buNone/>
            </a:pPr>
            <a:r>
              <a:rPr lang="fa-IR" sz="2600" b="1" dirty="0" smtClean="0">
                <a:effectLst>
                  <a:outerShdw blurRad="53975" dist="22860" dir="5400000" algn="tl" rotWithShape="0">
                    <a:srgbClr val="000000">
                      <a:alpha val="55000"/>
                    </a:srgbClr>
                  </a:outerShdw>
                </a:effectLst>
                <a:cs typeface="B Nazanin" pitchFamily="2" charset="-78"/>
              </a:rPr>
              <a:t> 3-تایید خود                                                                    3-عدم تایید خود </a:t>
            </a:r>
          </a:p>
          <a:p>
            <a:pPr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None/>
            </a:pPr>
            <a:r>
              <a:rPr lang="fa-IR" sz="2600" b="1" dirty="0" smtClean="0">
                <a:effectLst>
                  <a:outerShdw blurRad="53975" dist="22860" dir="5400000" algn="tl" rotWithShape="0">
                    <a:srgbClr val="000000">
                      <a:alpha val="55000"/>
                    </a:srgbClr>
                  </a:outerShdw>
                </a:effectLst>
                <a:cs typeface="B Nazanin" pitchFamily="2" charset="-78"/>
              </a:rPr>
              <a:t>4-تایید دیگران                                                             4-عدم تایید دیگران </a:t>
            </a:r>
          </a:p>
        </p:txBody>
      </p:sp>
      <p:sp>
        <p:nvSpPr>
          <p:cNvPr id="2" name="Title 1"/>
          <p:cNvSpPr>
            <a:spLocks noGrp="1"/>
          </p:cNvSpPr>
          <p:nvPr>
            <p:ph type="title"/>
          </p:nvPr>
        </p:nvSpPr>
        <p:spPr>
          <a:xfrm>
            <a:off x="520658" y="0"/>
            <a:ext cx="10911840" cy="1051560"/>
          </a:xfrm>
        </p:spPr>
        <p:txBody>
          <a:bodyPr/>
          <a:lstStyle/>
          <a:p>
            <a:pPr algn="ctr"/>
            <a:r>
              <a:rPr lang="fa-IR" dirty="0" smtClean="0"/>
              <a:t>ویژگی تحلیل سود و زیان</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a:stretch>
            <a:fillRect/>
          </a:stretch>
        </p:blipFill>
        <p:spPr bwMode="auto">
          <a:xfrm>
            <a:off x="3447735" y="1285615"/>
            <a:ext cx="5801193" cy="1139252"/>
          </a:xfrm>
          <a:prstGeom prst="rect">
            <a:avLst/>
          </a:prstGeom>
          <a:noFill/>
          <a:ln w="9525">
            <a:noFill/>
            <a:miter lim="800000"/>
            <a:headEnd/>
            <a:tailEnd/>
          </a:ln>
        </p:spPr>
      </p:pic>
      <p:sp>
        <p:nvSpPr>
          <p:cNvPr id="2" name="Title 1"/>
          <p:cNvSpPr>
            <a:spLocks noGrp="1"/>
          </p:cNvSpPr>
          <p:nvPr>
            <p:ph type="title"/>
          </p:nvPr>
        </p:nvSpPr>
        <p:spPr>
          <a:xfrm>
            <a:off x="1410572" y="570858"/>
            <a:ext cx="9875520" cy="539646"/>
          </a:xfrm>
        </p:spPr>
        <p:txBody>
          <a:bodyPr>
            <a:noAutofit/>
          </a:bodyPr>
          <a:lstStyle/>
          <a:p>
            <a:pPr algn="r"/>
            <a:r>
              <a:rPr lang="fa-IR" sz="2600" dirty="0" smtClean="0">
                <a:solidFill>
                  <a:schemeClr val="tx1"/>
                </a:solidFill>
                <a:latin typeface="+mn-lt"/>
                <a:ea typeface="+mn-ea"/>
                <a:cs typeface="B Nazanin" pitchFamily="2" charset="-78"/>
              </a:rPr>
              <a:t>برای اینکه این سنجش دقیق باشد باید فواید و ضررهای احتمالی رفتار کنونی و رفتار جایگزین را برای خود تعیین و در یک جدول بنویسد، سپس بر اساس آن تصمیم گیری کند. </a:t>
            </a:r>
            <a:r>
              <a:rPr lang="en-US" sz="2800" dirty="0" smtClean="0"/>
              <a:t/>
            </a:r>
            <a:br>
              <a:rPr lang="en-US" sz="2800" dirty="0" smtClean="0"/>
            </a:br>
            <a:endParaRPr lang="en-US" sz="2800" dirty="0"/>
          </a:p>
        </p:txBody>
      </p:sp>
      <p:sp>
        <p:nvSpPr>
          <p:cNvPr id="5" name="Rectangle 4"/>
          <p:cNvSpPr/>
          <p:nvPr/>
        </p:nvSpPr>
        <p:spPr>
          <a:xfrm>
            <a:off x="341194" y="3068212"/>
            <a:ext cx="11586949" cy="3462486"/>
          </a:xfrm>
          <a:prstGeom prst="rect">
            <a:avLst/>
          </a:prstGeom>
        </p:spPr>
        <p:txBody>
          <a:bodyPr wrap="square">
            <a:spAutoFit/>
          </a:bodyPr>
          <a:lstStyle/>
          <a:p>
            <a:pPr algn="r" rtl="1">
              <a:lnSpc>
                <a:spcPct val="150000"/>
              </a:lnSpc>
            </a:pPr>
            <a:r>
              <a:rPr lang="fa-IR" sz="2600" b="1" dirty="0" smtClean="0">
                <a:effectLst>
                  <a:outerShdw blurRad="53975" dist="22860" dir="5400000" algn="tl" rotWithShape="0">
                    <a:srgbClr val="000000">
                      <a:alpha val="55000"/>
                    </a:srgbClr>
                  </a:outerShdw>
                </a:effectLst>
                <a:cs typeface="B Nazanin" pitchFamily="2" charset="-78"/>
              </a:rPr>
              <a:t>کمترین سود درک شده در مرحله پیش تفکر و بیشترین آن در مرحله تداوم و اتمام است. </a:t>
            </a:r>
          </a:p>
          <a:p>
            <a:pPr algn="r" rtl="1">
              <a:lnSpc>
                <a:spcPct val="150000"/>
              </a:lnSpc>
            </a:pPr>
            <a:r>
              <a:rPr lang="fa-IR" sz="2600" b="1" dirty="0" smtClean="0">
                <a:effectLst>
                  <a:outerShdw blurRad="53975" dist="22860" dir="5400000" algn="tl" rotWithShape="0">
                    <a:srgbClr val="000000">
                      <a:alpha val="55000"/>
                    </a:srgbClr>
                  </a:outerShdw>
                </a:effectLst>
                <a:cs typeface="B Nazanin" pitchFamily="2" charset="-78"/>
              </a:rPr>
              <a:t>بیشترین موانع تغییر رفتار در مرحله پیش تفکر و کمترین آن در مرحله تداوم و اتمام است. </a:t>
            </a:r>
          </a:p>
          <a:p>
            <a:pPr algn="r" rtl="1">
              <a:lnSpc>
                <a:spcPct val="150000"/>
              </a:lnSpc>
            </a:pPr>
            <a:r>
              <a:rPr lang="fa-IR" sz="2600" b="1" dirty="0" smtClean="0">
                <a:effectLst>
                  <a:outerShdw blurRad="53975" dist="22860" dir="5400000" algn="tl" rotWithShape="0">
                    <a:srgbClr val="000000">
                      <a:alpha val="55000"/>
                    </a:srgbClr>
                  </a:outerShdw>
                </a:effectLst>
                <a:cs typeface="B Nazanin" pitchFamily="2" charset="-78"/>
              </a:rPr>
              <a:t>آموزش و اطلاع رسانی باعث پیشرفت خطی فرد در موازنه تصمیم گیری می گردد: افزایش منافع درک شده و کاهش موانع درک شده </a:t>
            </a:r>
          </a:p>
          <a:p>
            <a:pPr algn="r" rtl="1">
              <a:lnSpc>
                <a:spcPct val="150000"/>
              </a:lnSpc>
            </a:pPr>
            <a:endParaRPr lang="fa-IR" dirty="0" smtClean="0"/>
          </a:p>
          <a:p>
            <a:pPr algn="r" rtl="1"/>
            <a:endParaRPr lang="fa-IR" dirty="0" smtClean="0"/>
          </a:p>
          <a:p>
            <a:pPr algn="r" rtl="1"/>
            <a:endParaRPr lang="fa-IR" dirty="0" smtClean="0"/>
          </a:p>
        </p:txBody>
      </p:sp>
      <p:sp>
        <p:nvSpPr>
          <p:cNvPr id="6" name="Rectangle 5"/>
          <p:cNvSpPr/>
          <p:nvPr/>
        </p:nvSpPr>
        <p:spPr>
          <a:xfrm>
            <a:off x="2930094" y="5708753"/>
            <a:ext cx="7849848" cy="369332"/>
          </a:xfrm>
          <a:prstGeom prst="rect">
            <a:avLst/>
          </a:prstGeom>
        </p:spPr>
        <p:txBody>
          <a:bodyPr wrap="square">
            <a:spAutoFit/>
          </a:bodyPr>
          <a:lstStyle/>
          <a:p>
            <a:pPr algn="r" rtl="1"/>
            <a:r>
              <a:rPr lang="fa-IR" dirty="0" smtClean="0">
                <a:solidFill>
                  <a:srgbClr val="FF0000"/>
                </a:solidFill>
              </a:rPr>
              <a:t>فرد رفتارش را تغییر نخواهد داد مگر مزایای تغییر رفتار را به موانع آن ترجیح دهد.</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کاربردهای تحلیل سود و زیان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پاسخ به سوال »چرا باید تغییر کرد؟« </a:t>
            </a:r>
          </a:p>
          <a:p>
            <a:pPr algn="r" rtl="1"/>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کمک به افراد جهت پیشرفت در مراحل تغییر در مراحل پیش تفکر، تفکر و آمادگی</a:t>
            </a:r>
            <a:endParaRPr lang="en-US" sz="2600" b="1" dirty="0">
              <a:effectLst>
                <a:outerShdw blurRad="53975" dist="22860" dir="5400000" algn="tl" rotWithShape="0">
                  <a:srgbClr val="000000">
                    <a:alpha val="55000"/>
                  </a:srgbClr>
                </a:outerShdw>
              </a:effectLst>
              <a:cs typeface="B Nazanin" pitchFamily="2" charset="-78"/>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609600" y="313899"/>
            <a:ext cx="11332191" cy="57047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a:srcRect/>
          <a:stretch>
            <a:fillRect/>
          </a:stretch>
        </p:blipFill>
        <p:spPr bwMode="auto">
          <a:xfrm>
            <a:off x="1109272" y="0"/>
            <a:ext cx="10298243" cy="2788170"/>
          </a:xfrm>
          <a:prstGeom prst="rect">
            <a:avLst/>
          </a:prstGeom>
          <a:noFill/>
          <a:ln w="9525">
            <a:noFill/>
            <a:miter lim="800000"/>
            <a:headEnd/>
            <a:tailEnd/>
          </a:ln>
        </p:spPr>
      </p:pic>
      <p:pic>
        <p:nvPicPr>
          <p:cNvPr id="5" name="Picture 2"/>
          <p:cNvPicPr>
            <a:picLocks noChangeAspect="1" noChangeArrowheads="1"/>
          </p:cNvPicPr>
          <p:nvPr/>
        </p:nvPicPr>
        <p:blipFill>
          <a:blip r:embed="rId3"/>
          <a:srcRect/>
          <a:stretch>
            <a:fillRect/>
          </a:stretch>
        </p:blipFill>
        <p:spPr bwMode="auto">
          <a:xfrm>
            <a:off x="1154243" y="2773181"/>
            <a:ext cx="10238283" cy="2623278"/>
          </a:xfrm>
          <a:prstGeom prst="rect">
            <a:avLst/>
          </a:prstGeom>
          <a:noFill/>
          <a:ln w="9525">
            <a:noFill/>
            <a:miter lim="800000"/>
            <a:headEnd/>
            <a:tailEnd/>
          </a:ln>
        </p:spPr>
      </p:pic>
      <p:pic>
        <p:nvPicPr>
          <p:cNvPr id="6" name="Picture 3"/>
          <p:cNvPicPr>
            <a:picLocks noChangeAspect="1" noChangeArrowheads="1"/>
          </p:cNvPicPr>
          <p:nvPr/>
        </p:nvPicPr>
        <p:blipFill>
          <a:blip r:embed="rId4"/>
          <a:srcRect/>
          <a:stretch>
            <a:fillRect/>
          </a:stretch>
        </p:blipFill>
        <p:spPr bwMode="auto">
          <a:xfrm>
            <a:off x="1079293" y="5244918"/>
            <a:ext cx="10313233" cy="16130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206" y="1573969"/>
            <a:ext cx="10931857" cy="4522033"/>
          </a:xfrm>
        </p:spPr>
        <p:txBody>
          <a:bodyPr/>
          <a:lstStyle/>
          <a:p>
            <a:pPr marL="109728" indent="0" algn="ctr" rtl="1">
              <a:buNone/>
            </a:pPr>
            <a:r>
              <a:rPr lang="fa-IR" dirty="0" smtClean="0">
                <a:solidFill>
                  <a:srgbClr val="C00000"/>
                </a:solidFill>
              </a:rPr>
              <a:t>الف-وسوسه انگیزی</a:t>
            </a:r>
          </a:p>
          <a:p>
            <a:endParaRPr lang="fa-IR" dirty="0" smtClean="0">
              <a:solidFill>
                <a:srgbClr val="C00000"/>
              </a:solidFill>
            </a:endParaRPr>
          </a:p>
          <a:p>
            <a:pPr algn="r" rtl="1"/>
            <a:r>
              <a:rPr lang="fa-IR" sz="2600" b="1" dirty="0" smtClean="0">
                <a:effectLst>
                  <a:outerShdw blurRad="53975" dist="22860" dir="5400000" algn="tl" rotWithShape="0">
                    <a:srgbClr val="000000">
                      <a:alpha val="55000"/>
                    </a:srgbClr>
                  </a:outerShdw>
                </a:effectLst>
                <a:cs typeface="B Nazanin" pitchFamily="2" charset="-78"/>
              </a:rPr>
              <a:t>وسوسه انگیزی احساس فشار و تمایل شدید برای انجام رفتار ناسالم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این احساس در هنگام مواجهه با یک وضعیت دشوار که یادآور رفتار ناسالم است ر خ میدهد.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مثالا فردی که به تازگی سیگار را ترک کرده است در برخورد با دوستان قدیمی سیگاری خود، وسوسه می شود سیگار بکشد. در واقع وسوسه انگیزی نقطه مقابل خودکارآمدی است</a:t>
            </a:r>
            <a:r>
              <a:rPr lang="fa-IR" dirty="0" smtClean="0"/>
              <a:t>.</a:t>
            </a:r>
            <a:endParaRPr lang="en-US" dirty="0"/>
          </a:p>
        </p:txBody>
      </p:sp>
      <p:sp>
        <p:nvSpPr>
          <p:cNvPr id="2" name="Title 1"/>
          <p:cNvSpPr>
            <a:spLocks noGrp="1"/>
          </p:cNvSpPr>
          <p:nvPr>
            <p:ph type="title"/>
          </p:nvPr>
        </p:nvSpPr>
        <p:spPr>
          <a:xfrm>
            <a:off x="1143000" y="609602"/>
            <a:ext cx="9875520" cy="934387"/>
          </a:xfrm>
        </p:spPr>
        <p:txBody>
          <a:bodyPr>
            <a:normAutofit/>
          </a:bodyPr>
          <a:lstStyle/>
          <a:p>
            <a:pPr algn="r"/>
            <a:r>
              <a:rPr lang="fa-IR" dirty="0" smtClean="0"/>
              <a:t>سازه سوم: وسوسه انگیزی و خودکارآمدی</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buNone/>
            </a:pPr>
            <a:r>
              <a:rPr lang="fa-IR" dirty="0" smtClean="0"/>
              <a:t>1 .</a:t>
            </a:r>
            <a:r>
              <a:rPr lang="fa-IR" sz="2600" b="1" dirty="0" smtClean="0">
                <a:effectLst>
                  <a:outerShdw blurRad="53975" dist="22860" dir="5400000" algn="tl" rotWithShape="0">
                    <a:srgbClr val="000000">
                      <a:alpha val="55000"/>
                    </a:srgbClr>
                  </a:outerShdw>
                </a:effectLst>
                <a:cs typeface="B Nazanin" pitchFamily="2" charset="-78"/>
              </a:rPr>
              <a:t>عواطف منفی یا تنش روانی مثل بحث و جدل با همکاران در محیط کار در فردی که 3 ماه است سیگار را ترک کرده است. </a:t>
            </a:r>
          </a:p>
          <a:p>
            <a:pPr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None/>
            </a:pPr>
            <a:r>
              <a:rPr lang="fa-IR" sz="2600" b="1" dirty="0" smtClean="0">
                <a:effectLst>
                  <a:outerShdw blurRad="53975" dist="22860" dir="5400000" algn="tl" rotWithShape="0">
                    <a:srgbClr val="000000">
                      <a:alpha val="55000"/>
                    </a:srgbClr>
                  </a:outerShdw>
                </a:effectLst>
                <a:cs typeface="B Nazanin" pitchFamily="2" charset="-78"/>
              </a:rPr>
              <a:t>2 .شرایط مثبت اجتماعی در جهت رفتار ناسالم مثل سرو قلیان در رستورانهای صاحب نام یا پذیرش فرد در جمع دوستان سیگاری در صورتی که سیگار را ترک نکند. </a:t>
            </a:r>
          </a:p>
          <a:p>
            <a:pPr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buNone/>
            </a:pPr>
            <a:r>
              <a:rPr lang="fa-IR" sz="2600" b="1" dirty="0" smtClean="0">
                <a:effectLst>
                  <a:outerShdw blurRad="53975" dist="22860" dir="5400000" algn="tl" rotWithShape="0">
                    <a:srgbClr val="000000">
                      <a:alpha val="55000"/>
                    </a:srgbClr>
                  </a:outerShdw>
                </a:effectLst>
                <a:cs typeface="B Nazanin" pitchFamily="2" charset="-78"/>
              </a:rPr>
              <a:t>3.تمایلات درونی: احساس غرور و تشخص در هنگام سیگار کشیدن در فردی که قصد ترک سیگار را دارد.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644578" y="609600"/>
            <a:ext cx="10927829" cy="1356360"/>
          </a:xfrm>
        </p:spPr>
        <p:txBody>
          <a:bodyPr/>
          <a:lstStyle/>
          <a:p>
            <a:pPr algn="ctr"/>
            <a:r>
              <a:rPr lang="fa-IR" sz="3200" dirty="0" smtClean="0">
                <a:solidFill>
                  <a:srgbClr val="C00000"/>
                </a:solidFill>
              </a:rPr>
              <a:t>عوامل رایج وسوسه انگیزی شامل موارد زیر است:</a:t>
            </a:r>
            <a:endParaRPr lang="en-US" sz="3200" dirty="0">
              <a:solidFill>
                <a:srgbClr val="C00000"/>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خو</a:t>
            </a:r>
            <a:r>
              <a:rPr lang="fa-IR" sz="2600" b="1" dirty="0">
                <a:effectLst>
                  <a:outerShdw blurRad="53975" dist="22860" dir="5400000" algn="tl" rotWithShape="0">
                    <a:srgbClr val="000000">
                      <a:alpha val="55000"/>
                    </a:srgbClr>
                  </a:outerShdw>
                </a:effectLst>
                <a:cs typeface="B Nazanin" pitchFamily="2" charset="-78"/>
              </a:rPr>
              <a:t>دکارآمدی به معنی میزان اعتماد به نفس فرد در انجام رفتار، در شرایط خاص می باشد. </a:t>
            </a:r>
          </a:p>
          <a:p>
            <a:pPr algn="r" rtl="1"/>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در واقع از ترکیب و تقابل اطمینان داشتن و وسوسه شدن شکل می گیرد. </a:t>
            </a:r>
          </a:p>
          <a:p>
            <a:pPr algn="r" rtl="1"/>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فرد خودکارآمد مطمئن است در شرایط سخت که تمایل قوی برای انجام رفتار وجود دارد، آن را انجام نمیدهد. </a:t>
            </a:r>
          </a:p>
          <a:p>
            <a:pPr algn="r" rtl="1"/>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خودکارآمدی باور این است که فرد قابلیت فراهم کردن شرایط برای تغییر رفتار را دارد. حس خودکارآمدی به تلاش و پشتکار برای کسب موفقیت منجر می گردد.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solidFill>
                  <a:srgbClr val="C00000"/>
                </a:solidFill>
              </a:rPr>
              <a:t>ب-خودکارآمدی</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3820" y="682388"/>
            <a:ext cx="10880676" cy="5440907"/>
          </a:xfrm>
        </p:spPr>
        <p:txBody>
          <a:bodyPr/>
          <a:lstStyle/>
          <a:p>
            <a:pPr marL="109728" indent="0" algn="ctr" rtl="1">
              <a:buNone/>
            </a:pPr>
            <a:r>
              <a:rPr lang="fa-IR" dirty="0" smtClean="0"/>
              <a:t>ب-خودکارآمدی (ادامه )</a:t>
            </a:r>
          </a:p>
          <a:p>
            <a:pPr marL="109728" indent="0" algn="ctr" rtl="1">
              <a:buNone/>
            </a:pPr>
            <a:endParaRPr lang="fa-IR" sz="2600" b="1" dirty="0">
              <a:effectLst>
                <a:outerShdw blurRad="53975" dist="22860" dir="5400000" algn="tl" rotWithShape="0">
                  <a:srgbClr val="000000">
                    <a:alpha val="55000"/>
                  </a:srgbClr>
                </a:outerShdw>
              </a:effectLst>
              <a:cs typeface="B Nazanin" pitchFamily="2" charset="-78"/>
            </a:endParaRPr>
          </a:p>
          <a:p>
            <a:pPr marL="109728" indent="0" algn="ctr" rtl="1">
              <a:buNone/>
            </a:pPr>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برای رفتار های ساده خود کار آمدی خیلی تاثیر ندارد و فقط اراده مهم است. </a:t>
            </a:r>
            <a:endParaRPr lang="fa-IR" sz="26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مثلا“ مسوا ک زدن به خودکارآمدی نیاز ندارد .</a:t>
            </a:r>
          </a:p>
          <a:p>
            <a:pPr marL="109728" indent="0" algn="r" rtl="1">
              <a:buNone/>
            </a:pPr>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برای انجام فعالیت بدنی منظم یا ترک سیگار فرد باید خودکارآمد باشد. </a:t>
            </a:r>
            <a:endParaRPr lang="fa-IR" sz="26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2600" b="1" dirty="0">
              <a:effectLst>
                <a:outerShdw blurRad="53975" dist="22860" dir="5400000" algn="tl" rotWithShape="0">
                  <a:srgbClr val="000000">
                    <a:alpha val="55000"/>
                  </a:srgbClr>
                </a:outerShdw>
              </a:effectLst>
              <a:cs typeface="B Nazanin" pitchFamily="2" charset="-78"/>
            </a:endParaRPr>
          </a:p>
          <a:p>
            <a:pPr algn="r" rtl="1"/>
            <a:r>
              <a:rPr lang="fa-IR" sz="2600" b="1" dirty="0">
                <a:effectLst>
                  <a:outerShdw blurRad="53975" dist="22860" dir="5400000" algn="tl" rotWithShape="0">
                    <a:srgbClr val="000000">
                      <a:alpha val="55000"/>
                    </a:srgbClr>
                  </a:outerShdw>
                </a:effectLst>
                <a:cs typeface="B Nazanin" pitchFamily="2" charset="-78"/>
              </a:rPr>
              <a:t>به عبارتی وقتی یادگیری عمیق لازمست خودکارآمدی نقش اساسی دارد</a:t>
            </a:r>
            <a:r>
              <a:rPr lang="fa-IR" dirty="0" smtClean="0"/>
              <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9659" y="1331428"/>
            <a:ext cx="10972800" cy="4525963"/>
          </a:xfrm>
        </p:spPr>
        <p:txBody>
          <a:bodyPr>
            <a:normAutofit/>
          </a:bodyPr>
          <a:lstStyle/>
          <a:p>
            <a:pPr algn="ctr" rtl="1">
              <a:buNone/>
            </a:pPr>
            <a:r>
              <a:rPr lang="fa-IR" dirty="0" smtClean="0"/>
              <a:t>محتوای کتاب </a:t>
            </a:r>
            <a:endParaRPr lang="fa-IR" sz="2400" b="1" dirty="0" smtClean="0">
              <a:cs typeface="B Nazanin" pitchFamily="2" charset="-78"/>
            </a:endParaRPr>
          </a:p>
          <a:p>
            <a:pPr algn="r" rtl="1"/>
            <a:r>
              <a:rPr lang="fa-IR" sz="2400" b="1" dirty="0" smtClean="0">
                <a:cs typeface="B Nazanin" pitchFamily="2" charset="-78"/>
              </a:rPr>
              <a:t>مبتنی </a:t>
            </a:r>
            <a:r>
              <a:rPr lang="fa-IR" sz="2400" b="1" dirty="0">
                <a:cs typeface="B Nazanin" pitchFamily="2" charset="-78"/>
              </a:rPr>
              <a:t>بر </a:t>
            </a:r>
            <a:r>
              <a:rPr lang="fa-IR" sz="2400" b="1" dirty="0" smtClean="0">
                <a:cs typeface="B Nazanin" pitchFamily="2" charset="-78"/>
              </a:rPr>
              <a:t>مثال های </a:t>
            </a:r>
            <a:r>
              <a:rPr lang="fa-IR" sz="2400" b="1" dirty="0">
                <a:cs typeface="B Nazanin" pitchFamily="2" charset="-78"/>
              </a:rPr>
              <a:t>متعدد </a:t>
            </a:r>
            <a:r>
              <a:rPr lang="fa-IR" sz="2400" b="1" dirty="0" smtClean="0">
                <a:cs typeface="B Nazanin" pitchFamily="2" charset="-78"/>
              </a:rPr>
              <a:t>از“ </a:t>
            </a:r>
            <a:r>
              <a:rPr lang="fa-IR" sz="2400" b="1" u="sng" dirty="0" smtClean="0">
                <a:cs typeface="B Nazanin" pitchFamily="2" charset="-78"/>
              </a:rPr>
              <a:t>نمونه های افراد </a:t>
            </a:r>
            <a:r>
              <a:rPr lang="fa-IR" sz="2400" b="1" u="sng" dirty="0">
                <a:cs typeface="B Nazanin" pitchFamily="2" charset="-78"/>
              </a:rPr>
              <a:t>در مراحل تغییر </a:t>
            </a:r>
            <a:r>
              <a:rPr lang="fa-IR" sz="2400" b="1" u="sng" dirty="0" smtClean="0">
                <a:cs typeface="B Nazanin" pitchFamily="2" charset="-78"/>
              </a:rPr>
              <a:t>رفتار“  </a:t>
            </a:r>
            <a:r>
              <a:rPr lang="fa-IR" sz="2400" b="1" dirty="0">
                <a:cs typeface="B Nazanin" pitchFamily="2" charset="-78"/>
              </a:rPr>
              <a:t>بوده</a:t>
            </a:r>
            <a:r>
              <a:rPr lang="fa-IR" sz="2400" b="1" dirty="0" smtClean="0">
                <a:cs typeface="B Nazanin" pitchFamily="2" charset="-78"/>
              </a:rPr>
              <a:t>،</a:t>
            </a:r>
          </a:p>
          <a:p>
            <a:pPr algn="r" rtl="1"/>
            <a:endParaRPr lang="fa-IR" sz="2400" b="1" dirty="0" smtClean="0">
              <a:cs typeface="B Nazanin" pitchFamily="2" charset="-78"/>
            </a:endParaRPr>
          </a:p>
          <a:p>
            <a:pPr algn="r" rtl="1"/>
            <a:r>
              <a:rPr lang="fa-IR" sz="2400" b="1" dirty="0" smtClean="0">
                <a:cs typeface="B Nazanin" pitchFamily="2" charset="-78"/>
              </a:rPr>
              <a:t>در </a:t>
            </a:r>
            <a:r>
              <a:rPr lang="fa-IR" sz="2400" b="1" dirty="0">
                <a:cs typeface="B Nazanin" pitchFamily="2" charset="-78"/>
              </a:rPr>
              <a:t>4 فصل </a:t>
            </a:r>
            <a:r>
              <a:rPr lang="fa-IR" sz="2400" b="1" dirty="0" smtClean="0">
                <a:cs typeface="B Nazanin" pitchFamily="2" charset="-78"/>
              </a:rPr>
              <a:t>شامل: مبانی، مدل مراحل تغییر رفتار، تکنیکهای آموزش تغییر رفتار و پیوست طراحی شده است.</a:t>
            </a:r>
          </a:p>
          <a:p>
            <a:pPr algn="r" rtl="1"/>
            <a:endParaRPr lang="fa-IR" sz="2400" b="1" dirty="0" smtClean="0">
              <a:cs typeface="B Nazanin" pitchFamily="2" charset="-78"/>
            </a:endParaRPr>
          </a:p>
          <a:p>
            <a:pPr algn="r" rtl="1"/>
            <a:r>
              <a:rPr lang="fa-IR" sz="2400" b="1" dirty="0" smtClean="0">
                <a:cs typeface="B Nazanin" pitchFamily="2" charset="-78"/>
              </a:rPr>
              <a:t>بخش </a:t>
            </a:r>
            <a:r>
              <a:rPr lang="fa-IR" sz="2400" b="1" dirty="0">
                <a:cs typeface="B Nazanin" pitchFamily="2" charset="-78"/>
              </a:rPr>
              <a:t>آخر کتاب </a:t>
            </a:r>
            <a:r>
              <a:rPr lang="fa-IR" sz="2400" b="1" dirty="0" smtClean="0">
                <a:cs typeface="B Nazanin" pitchFamily="2" charset="-78"/>
              </a:rPr>
              <a:t>شامل </a:t>
            </a:r>
            <a:r>
              <a:rPr lang="fa-IR" sz="2400" b="1" dirty="0">
                <a:cs typeface="B Nazanin" pitchFamily="2" charset="-78"/>
              </a:rPr>
              <a:t>جمع بندی و </a:t>
            </a:r>
            <a:r>
              <a:rPr lang="fa-IR" sz="2400" b="1" dirty="0" smtClean="0">
                <a:cs typeface="B Nazanin" pitchFamily="2" charset="-78"/>
              </a:rPr>
              <a:t>خلا صه </a:t>
            </a:r>
            <a:r>
              <a:rPr lang="fa-IR" sz="2400" b="1" dirty="0">
                <a:cs typeface="B Nazanin" pitchFamily="2" charset="-78"/>
              </a:rPr>
              <a:t>آن </a:t>
            </a:r>
            <a:r>
              <a:rPr lang="fa-IR" sz="2400" b="1" dirty="0" smtClean="0">
                <a:cs typeface="B Nazanin" pitchFamily="2" charset="-78"/>
              </a:rPr>
              <a:t>است </a:t>
            </a:r>
            <a:r>
              <a:rPr lang="fa-IR" sz="2400" b="1" dirty="0">
                <a:cs typeface="B Nazanin" pitchFamily="2" charset="-78"/>
              </a:rPr>
              <a:t>که </a:t>
            </a:r>
            <a:r>
              <a:rPr lang="fa-IR" sz="2400" b="1" dirty="0" smtClean="0">
                <a:cs typeface="B Nazanin" pitchFamily="2" charset="-78"/>
              </a:rPr>
              <a:t>استفاده عملی </a:t>
            </a:r>
            <a:r>
              <a:rPr lang="fa-IR" sz="2400" b="1" dirty="0">
                <a:cs typeface="B Nazanin" pitchFamily="2" charset="-78"/>
              </a:rPr>
              <a:t>از مطالب </a:t>
            </a:r>
            <a:r>
              <a:rPr lang="fa-IR" sz="2400" b="1" dirty="0" smtClean="0">
                <a:cs typeface="B Nazanin" pitchFamily="2" charset="-78"/>
              </a:rPr>
              <a:t>کتاب </a:t>
            </a:r>
            <a:r>
              <a:rPr lang="fa-IR" sz="2400" b="1" dirty="0">
                <a:cs typeface="B Nazanin" pitchFamily="2" charset="-78"/>
              </a:rPr>
              <a:t>را برای </a:t>
            </a:r>
            <a:r>
              <a:rPr lang="fa-IR" sz="2400" b="1" dirty="0" smtClean="0">
                <a:cs typeface="B Nazanin" pitchFamily="2" charset="-78"/>
              </a:rPr>
              <a:t>ارایه دهنده </a:t>
            </a:r>
            <a:r>
              <a:rPr lang="fa-IR" sz="2400" b="1" dirty="0">
                <a:cs typeface="B Nazanin" pitchFamily="2" charset="-78"/>
              </a:rPr>
              <a:t>خدمت، تسهیل </a:t>
            </a:r>
            <a:r>
              <a:rPr lang="fa-IR" sz="2400" b="1" dirty="0" smtClean="0">
                <a:cs typeface="B Nazanin" pitchFamily="2" charset="-78"/>
              </a:rPr>
              <a:t>می نماید</a:t>
            </a:r>
            <a:r>
              <a:rPr lang="fa-IR" sz="2400" b="1" dirty="0">
                <a:cs typeface="B Nazanin" pitchFamily="2" charset="-78"/>
              </a:rPr>
              <a:t>. </a:t>
            </a:r>
            <a:endParaRPr lang="fa-IR" sz="2400" b="1" dirty="0" smtClean="0">
              <a:cs typeface="B Nazanin" pitchFamily="2" charset="-78"/>
            </a:endParaRPr>
          </a:p>
          <a:p>
            <a:pPr algn="r" rtl="1">
              <a:buNone/>
            </a:pPr>
            <a:endParaRPr lang="fa-IR" sz="2400" b="1" dirty="0" smtClean="0">
              <a:cs typeface="B Nazanin" pitchFamily="2" charset="-78"/>
            </a:endParaRPr>
          </a:p>
          <a:p>
            <a:pPr algn="r" rtl="1"/>
            <a:r>
              <a:rPr lang="fa-IR" sz="2400" b="1" dirty="0" smtClean="0">
                <a:cs typeface="B Nazanin" pitchFamily="2" charset="-78"/>
              </a:rPr>
              <a:t>کتاب </a:t>
            </a:r>
            <a:r>
              <a:rPr lang="fa-IR" sz="2400" b="1" dirty="0">
                <a:cs typeface="B Nazanin" pitchFamily="2" charset="-78"/>
              </a:rPr>
              <a:t>حاضر به </a:t>
            </a:r>
            <a:r>
              <a:rPr lang="fa-IR" sz="2400" b="1" dirty="0" smtClean="0">
                <a:cs typeface="B Nazanin" pitchFamily="2" charset="-78"/>
              </a:rPr>
              <a:t>آموزش دهنده </a:t>
            </a:r>
            <a:r>
              <a:rPr lang="fa-IR" sz="2400" b="1" dirty="0">
                <a:cs typeface="B Nazanin" pitchFamily="2" charset="-78"/>
              </a:rPr>
              <a:t>کمک </a:t>
            </a:r>
            <a:r>
              <a:rPr lang="fa-IR" sz="2400" b="1" dirty="0" smtClean="0">
                <a:cs typeface="B Nazanin" pitchFamily="2" charset="-78"/>
              </a:rPr>
              <a:t>می کندکه تشخیص </a:t>
            </a:r>
            <a:r>
              <a:rPr lang="fa-IR" sz="2400" b="1" dirty="0">
                <a:cs typeface="B Nazanin" pitchFamily="2" charset="-78"/>
              </a:rPr>
              <a:t>دهد فرد در چه </a:t>
            </a:r>
            <a:r>
              <a:rPr lang="fa-IR" sz="2400" b="1" dirty="0" smtClean="0">
                <a:cs typeface="B Nazanin" pitchFamily="2" charset="-78"/>
              </a:rPr>
              <a:t>مرحله ای </a:t>
            </a:r>
            <a:r>
              <a:rPr lang="fa-IR" sz="2400" b="1" dirty="0">
                <a:cs typeface="B Nazanin" pitchFamily="2" charset="-78"/>
              </a:rPr>
              <a:t>از تغییر رفتار قرار دارد بنابراین </a:t>
            </a:r>
            <a:r>
              <a:rPr lang="fa-IR" sz="2400" b="1" dirty="0" smtClean="0">
                <a:cs typeface="B Nazanin" pitchFamily="2" charset="-78"/>
              </a:rPr>
              <a:t>می تواند </a:t>
            </a:r>
            <a:r>
              <a:rPr lang="fa-IR" sz="2400" b="1" dirty="0">
                <a:cs typeface="B Nazanin" pitchFamily="2" charset="-78"/>
              </a:rPr>
              <a:t>به </a:t>
            </a:r>
            <a:r>
              <a:rPr lang="fa-IR" sz="2400" b="1" dirty="0" smtClean="0">
                <a:cs typeface="B Nazanin" pitchFamily="2" charset="-78"/>
              </a:rPr>
              <a:t>درستی </a:t>
            </a:r>
            <a:r>
              <a:rPr lang="fa-IR" sz="2400" b="1" dirty="0">
                <a:cs typeface="B Nazanin" pitchFamily="2" charset="-78"/>
              </a:rPr>
              <a:t>مراجع را در جهت تغییر رفتار سالم راهنمایی نماید</a:t>
            </a:r>
            <a:r>
              <a:rPr lang="fa-IR" dirty="0"/>
              <a:t>.</a:t>
            </a:r>
            <a:endParaRPr lang="en-US" dirty="0"/>
          </a:p>
        </p:txBody>
      </p:sp>
      <p:sp>
        <p:nvSpPr>
          <p:cNvPr id="2" name="Title 1"/>
          <p:cNvSpPr>
            <a:spLocks noGrp="1"/>
          </p:cNvSpPr>
          <p:nvPr>
            <p:ph type="title"/>
          </p:nvPr>
        </p:nvSpPr>
        <p:spPr>
          <a:xfrm>
            <a:off x="639581" y="0"/>
            <a:ext cx="10972800" cy="1019331"/>
          </a:xfrm>
        </p:spPr>
        <p:txBody>
          <a:bodyPr/>
          <a:lstStyle/>
          <a:p>
            <a:pPr algn="ctr"/>
            <a:r>
              <a:rPr lang="fa-IR" dirty="0"/>
              <a:t>مقدمه</a:t>
            </a:r>
            <a:endParaRPr lang="en-US" dirty="0"/>
          </a:p>
        </p:txBody>
      </p:sp>
    </p:spTree>
    <p:extLst>
      <p:ext uri="{BB962C8B-B14F-4D97-AF65-F5344CB8AC3E}">
        <p14:creationId xmlns:p14="http://schemas.microsoft.com/office/powerpoint/2010/main" val="29778785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902" y="191069"/>
            <a:ext cx="11943072" cy="5904931"/>
          </a:xfrm>
        </p:spPr>
        <p:txBody>
          <a:bodyPr>
            <a:normAutofit/>
          </a:bodyPr>
          <a:lstStyle/>
          <a:p>
            <a:pPr algn="ctr" rtl="1">
              <a:buNone/>
            </a:pPr>
            <a:r>
              <a:rPr lang="fa-IR" b="1" dirty="0">
                <a:effectLst>
                  <a:outerShdw blurRad="53975" dist="22860" dir="5400000" algn="tl" rotWithShape="0">
                    <a:srgbClr val="000000">
                      <a:alpha val="55000"/>
                    </a:srgbClr>
                  </a:outerShdw>
                </a:effectLst>
                <a:cs typeface="B Nazanin" pitchFamily="2" charset="-78"/>
              </a:rPr>
              <a:t>ب-خودکارآمدی (ادامه </a:t>
            </a:r>
            <a:r>
              <a:rPr lang="fa-IR" b="1" dirty="0" smtClean="0">
                <a:effectLst>
                  <a:outerShdw blurRad="53975" dist="22860" dir="5400000" algn="tl" rotWithShape="0">
                    <a:srgbClr val="000000">
                      <a:alpha val="55000"/>
                    </a:srgbClr>
                  </a:outerShdw>
                </a:effectLst>
                <a:cs typeface="B Nazanin" pitchFamily="2" charset="-78"/>
              </a:rPr>
              <a:t>)</a:t>
            </a:r>
          </a:p>
          <a:p>
            <a:pPr algn="just" rtl="1">
              <a:buNone/>
            </a:pPr>
            <a:endParaRPr lang="fa-IR" b="1" dirty="0" smtClean="0">
              <a:effectLst>
                <a:outerShdw blurRad="53975" dist="22860" dir="5400000" algn="tl" rotWithShape="0">
                  <a:srgbClr val="000000">
                    <a:alpha val="55000"/>
                  </a:srgbClr>
                </a:outerShdw>
              </a:effectLst>
              <a:cs typeface="B Nazanin" pitchFamily="2" charset="-78"/>
            </a:endParaRPr>
          </a:p>
          <a:p>
            <a:pPr algn="r" rtl="1">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موفقیت و پیروزی، بهترین مشوق فرد برای خودکارآمدی است. </a:t>
            </a:r>
          </a:p>
          <a:p>
            <a:pPr algn="r" rtl="1">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بنابراین در حین مشاوره باید برای فرد اهداف دست یافتنی و واضح، تعیین شود تا با رسیدن به هدف تشویق شده و بتواند برای رسیدن اهداف بزرگتر بعدی گام بردارد. </a:t>
            </a:r>
            <a:endParaRPr lang="fa-IR" sz="2600" b="1" dirty="0" smtClean="0">
              <a:effectLst>
                <a:outerShdw blurRad="53975" dist="22860" dir="5400000" algn="tl" rotWithShape="0">
                  <a:srgbClr val="000000">
                    <a:alpha val="55000"/>
                  </a:srgbClr>
                </a:outerShdw>
              </a:effectLst>
              <a:cs typeface="B Nazanin" pitchFamily="2" charset="-78"/>
            </a:endParaRPr>
          </a:p>
          <a:p>
            <a:pPr marL="109728" indent="0" algn="r" rtl="1">
              <a:buNone/>
            </a:pPr>
            <a:endParaRPr lang="fa-IR" sz="2600" b="1" dirty="0">
              <a:effectLst>
                <a:outerShdw blurRad="53975" dist="22860" dir="5400000" algn="tl" rotWithShape="0">
                  <a:srgbClr val="000000">
                    <a:alpha val="55000"/>
                  </a:srgbClr>
                </a:outerShdw>
              </a:effectLst>
              <a:cs typeface="B Nazanin" pitchFamily="2" charset="-78"/>
            </a:endParaRPr>
          </a:p>
          <a:p>
            <a:pPr marL="109728" indent="0" algn="r" rtl="1">
              <a:buNone/>
            </a:pPr>
            <a:r>
              <a:rPr lang="fa-IR" sz="2600" b="1" dirty="0">
                <a:effectLst>
                  <a:outerShdw blurRad="53975" dist="22860" dir="5400000" algn="tl" rotWithShape="0">
                    <a:srgbClr val="000000">
                      <a:alpha val="55000"/>
                    </a:srgbClr>
                  </a:outerShdw>
                </a:effectLst>
                <a:cs typeface="B Nazanin" pitchFamily="2" charset="-78"/>
              </a:rPr>
              <a:t>مثال در یک فرد غیرفعال از نظر فعالیت بدنی، ا گر هدف، انجام فعالیت بدنی مطلوب باشد (150 دقیقه در هفته فعالیت متوسط یا 75 دقیقه فعالیت شدید)ممکن است فرد به آن دست نیابد. </a:t>
            </a:r>
          </a:p>
          <a:p>
            <a:pPr marL="109728" indent="0" algn="r" rtl="1">
              <a:buNone/>
            </a:pPr>
            <a:r>
              <a:rPr lang="fa-IR" sz="2600" b="1" dirty="0">
                <a:effectLst>
                  <a:outerShdw blurRad="53975" dist="22860" dir="5400000" algn="tl" rotWithShape="0">
                    <a:srgbClr val="000000">
                      <a:alpha val="55000"/>
                    </a:srgbClr>
                  </a:outerShdw>
                </a:effectLst>
                <a:cs typeface="B Nazanin" pitchFamily="2" charset="-78"/>
              </a:rPr>
              <a:t>در ابتدا بهتر است اول اورا از حالت غیر فعال خار ج کرده و به یک فرد فعال تبدیل کنیم (90دقیقه فعالیت متوسط در هفته) و پس از دستیابی به آن، هدف بعدی را انجام فعالیت بدنی مطلوب قرار دهیم. </a:t>
            </a:r>
          </a:p>
          <a:p>
            <a:pPr algn="r" rtl="1">
              <a:buFont typeface="Wingdings" panose="05000000000000000000" pitchFamily="2" charset="2"/>
              <a:buChar char="Ø"/>
            </a:pPr>
            <a:r>
              <a:rPr lang="fa-IR" sz="2600" b="1" dirty="0">
                <a:effectLst>
                  <a:outerShdw blurRad="53975" dist="22860" dir="5400000" algn="tl" rotWithShape="0">
                    <a:srgbClr val="000000">
                      <a:alpha val="55000"/>
                    </a:srgbClr>
                  </a:outerShdw>
                </a:effectLst>
                <a:cs typeface="B Nazanin" pitchFamily="2" charset="-78"/>
              </a:rPr>
              <a:t>خودکارآمدی در همه مراحل بویژه مراحل انتهایی تغییر نقش دارد. در مرحله اتمام، وسوسه صفر و خودکارآمدی کامل است</a:t>
            </a:r>
            <a:endParaRPr lang="en-US" sz="2600" b="1" dirty="0">
              <a:effectLst>
                <a:outerShdw blurRad="53975" dist="22860" dir="5400000" algn="tl" rotWithShape="0">
                  <a:srgbClr val="000000">
                    <a:alpha val="55000"/>
                  </a:srgbClr>
                </a:outerShdw>
              </a:effectLst>
              <a:cs typeface="B Nazanin" pitchFamily="2" charset="-78"/>
            </a:endParaRPr>
          </a:p>
        </p:txBody>
      </p:sp>
      <p:pic>
        <p:nvPicPr>
          <p:cNvPr id="17410" name="Picture 2"/>
          <p:cNvPicPr>
            <a:picLocks noChangeAspect="1" noChangeArrowheads="1"/>
          </p:cNvPicPr>
          <p:nvPr/>
        </p:nvPicPr>
        <p:blipFill>
          <a:blip r:embed="rId2"/>
          <a:srcRect/>
          <a:stretch>
            <a:fillRect/>
          </a:stretch>
        </p:blipFill>
        <p:spPr bwMode="auto">
          <a:xfrm>
            <a:off x="1124262" y="4916776"/>
            <a:ext cx="2287561" cy="14240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1154244"/>
            <a:ext cx="9872871" cy="4941757"/>
          </a:xfrm>
        </p:spPr>
        <p:txBody>
          <a:bodyPr>
            <a:normAutofit fontScale="92500" lnSpcReduction="20000"/>
          </a:bodyPr>
          <a:lstStyle/>
          <a:p>
            <a:pPr algn="r" rtl="1"/>
            <a:r>
              <a:rPr lang="fa-IR" sz="3100" b="1" dirty="0" smtClean="0">
                <a:effectLst>
                  <a:outerShdw blurRad="53975" dist="22860" dir="5400000" algn="tl" rotWithShape="0">
                    <a:srgbClr val="000000">
                      <a:alpha val="55000"/>
                    </a:srgbClr>
                  </a:outerShdw>
                </a:effectLst>
                <a:cs typeface="B Nazanin" pitchFamily="2" charset="-78"/>
              </a:rPr>
              <a:t>برای ایجاد تغییر موفقیت آمیز در فرد، نیاز است به روشهای مختلف به او کمک شود.</a:t>
            </a:r>
          </a:p>
          <a:p>
            <a:pPr algn="r" rtl="1"/>
            <a:r>
              <a:rPr lang="fa-IR" sz="3100" b="1" dirty="0" smtClean="0">
                <a:effectLst>
                  <a:outerShdw blurRad="53975" dist="22860" dir="5400000" algn="tl" rotWithShape="0">
                    <a:srgbClr val="000000">
                      <a:alpha val="55000"/>
                    </a:srgbClr>
                  </a:outerShdw>
                </a:effectLst>
                <a:cs typeface="B Nazanin" pitchFamily="2" charset="-78"/>
              </a:rPr>
              <a:t> مکانیسمی که به فرد کمک می کند در مراحل تغییر پیشروی کند، روند تغییر گفته می شود.</a:t>
            </a:r>
          </a:p>
          <a:p>
            <a:pPr algn="r" rtl="1">
              <a:buNone/>
            </a:pPr>
            <a:r>
              <a:rPr lang="fa-IR" sz="3100" b="1" dirty="0" smtClean="0">
                <a:effectLst>
                  <a:outerShdw blurRad="53975" dist="22860" dir="5400000" algn="tl" rotWithShape="0">
                    <a:srgbClr val="000000">
                      <a:alpha val="55000"/>
                    </a:srgbClr>
                  </a:outerShdw>
                </a:effectLst>
                <a:cs typeface="B Nazanin" pitchFamily="2" charset="-78"/>
              </a:rPr>
              <a:t>روند کلیدی تغییر شامل </a:t>
            </a:r>
          </a:p>
          <a:p>
            <a:pPr algn="r" rtl="1"/>
            <a:r>
              <a:rPr lang="fa-IR" sz="3100" b="1" dirty="0" smtClean="0">
                <a:effectLst>
                  <a:outerShdw blurRad="53975" dist="22860" dir="5400000" algn="tl" rotWithShape="0">
                    <a:srgbClr val="000000">
                      <a:alpha val="55000"/>
                    </a:srgbClr>
                  </a:outerShdw>
                </a:effectLst>
                <a:cs typeface="B Nazanin" pitchFamily="2" charset="-78"/>
              </a:rPr>
              <a:t>افزایش آ گاهی </a:t>
            </a:r>
          </a:p>
          <a:p>
            <a:pPr algn="r" rtl="1"/>
            <a:r>
              <a:rPr lang="fa-IR" sz="3100" b="1" dirty="0" smtClean="0">
                <a:effectLst>
                  <a:outerShdw blurRad="53975" dist="22860" dir="5400000" algn="tl" rotWithShape="0">
                    <a:srgbClr val="000000">
                      <a:alpha val="55000"/>
                    </a:srgbClr>
                  </a:outerShdw>
                </a:effectLst>
                <a:cs typeface="B Nazanin" pitchFamily="2" charset="-78"/>
              </a:rPr>
              <a:t>تسکین هیجان</a:t>
            </a:r>
          </a:p>
          <a:p>
            <a:pPr algn="r" rtl="1"/>
            <a:r>
              <a:rPr lang="fa-IR" sz="3100" b="1" dirty="0" smtClean="0">
                <a:effectLst>
                  <a:outerShdw blurRad="53975" dist="22860" dir="5400000" algn="tl" rotWithShape="0">
                    <a:srgbClr val="000000">
                      <a:alpha val="55000"/>
                    </a:srgbClr>
                  </a:outerShdw>
                </a:effectLst>
                <a:cs typeface="B Nazanin" pitchFamily="2" charset="-78"/>
              </a:rPr>
              <a:t>خودارزیابی مجدد</a:t>
            </a:r>
          </a:p>
          <a:p>
            <a:pPr algn="r" rtl="1"/>
            <a:r>
              <a:rPr lang="fa-IR" sz="3100" b="1" dirty="0" smtClean="0">
                <a:effectLst>
                  <a:outerShdw blurRad="53975" dist="22860" dir="5400000" algn="tl" rotWithShape="0">
                    <a:srgbClr val="000000">
                      <a:alpha val="55000"/>
                    </a:srgbClr>
                  </a:outerShdw>
                </a:effectLst>
                <a:cs typeface="B Nazanin" pitchFamily="2" charset="-78"/>
              </a:rPr>
              <a:t> ارزیابی مجدد محیط</a:t>
            </a:r>
          </a:p>
          <a:p>
            <a:pPr algn="r" rtl="1"/>
            <a:r>
              <a:rPr lang="fa-IR" sz="3100" b="1" dirty="0" smtClean="0">
                <a:effectLst>
                  <a:outerShdw blurRad="53975" dist="22860" dir="5400000" algn="tl" rotWithShape="0">
                    <a:srgbClr val="000000">
                      <a:alpha val="55000"/>
                    </a:srgbClr>
                  </a:outerShdw>
                </a:effectLst>
                <a:cs typeface="B Nazanin" pitchFamily="2" charset="-78"/>
              </a:rPr>
              <a:t>خودرهاسازی</a:t>
            </a:r>
          </a:p>
          <a:p>
            <a:pPr algn="r" rtl="1"/>
            <a:r>
              <a:rPr lang="fa-IR" sz="3100" b="1" dirty="0" smtClean="0">
                <a:effectLst>
                  <a:outerShdw blurRad="53975" dist="22860" dir="5400000" algn="tl" rotWithShape="0">
                    <a:srgbClr val="000000">
                      <a:alpha val="55000"/>
                    </a:srgbClr>
                  </a:outerShdw>
                </a:effectLst>
                <a:cs typeface="B Nazanin" pitchFamily="2" charset="-78"/>
              </a:rPr>
              <a:t>مدیریت تقویت</a:t>
            </a:r>
          </a:p>
          <a:p>
            <a:pPr algn="r" rtl="1"/>
            <a:r>
              <a:rPr lang="fa-IR" sz="3100" b="1" dirty="0" smtClean="0">
                <a:effectLst>
                  <a:outerShdw blurRad="53975" dist="22860" dir="5400000" algn="tl" rotWithShape="0">
                    <a:srgbClr val="000000">
                      <a:alpha val="55000"/>
                    </a:srgbClr>
                  </a:outerShdw>
                </a:effectLst>
                <a:cs typeface="B Nazanin" pitchFamily="2" charset="-78"/>
              </a:rPr>
              <a:t>شرطی سازی تقابلی (جایگزینی) </a:t>
            </a:r>
          </a:p>
          <a:p>
            <a:pPr algn="r" rtl="1"/>
            <a:r>
              <a:rPr lang="fa-IR" sz="3100" b="1" dirty="0" smtClean="0">
                <a:effectLst>
                  <a:outerShdw blurRad="53975" dist="22860" dir="5400000" algn="tl" rotWithShape="0">
                    <a:srgbClr val="000000">
                      <a:alpha val="55000"/>
                    </a:srgbClr>
                  </a:outerShdw>
                </a:effectLst>
                <a:cs typeface="B Nazanin" pitchFamily="2" charset="-78"/>
              </a:rPr>
              <a:t>رهاسازی اجتماعی</a:t>
            </a:r>
          </a:p>
          <a:p>
            <a:pPr algn="r" rtl="1"/>
            <a:r>
              <a:rPr lang="fa-IR" sz="3100" b="1" dirty="0">
                <a:effectLst>
                  <a:outerShdw blurRad="53975" dist="22860" dir="5400000" algn="tl" rotWithShape="0">
                    <a:srgbClr val="000000">
                      <a:alpha val="55000"/>
                    </a:srgbClr>
                  </a:outerShdw>
                </a:effectLst>
                <a:cs typeface="B Nazanin" pitchFamily="2" charset="-78"/>
              </a:rPr>
              <a:t>کنترل محرک و روابط یاریرسان</a:t>
            </a:r>
            <a:endParaRPr lang="en-US" sz="31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723870" y="264826"/>
            <a:ext cx="9069799" cy="567687"/>
          </a:xfrm>
        </p:spPr>
        <p:txBody>
          <a:bodyPr>
            <a:normAutofit fontScale="90000"/>
          </a:bodyPr>
          <a:lstStyle/>
          <a:p>
            <a:pPr algn="ctr"/>
            <a:r>
              <a:rPr lang="fa-IR" dirty="0" smtClean="0"/>
              <a:t>سازه چهارم: </a:t>
            </a:r>
            <a:r>
              <a:rPr lang="fa-IR" dirty="0" smtClean="0">
                <a:solidFill>
                  <a:srgbClr val="C00000"/>
                </a:solidFill>
              </a:rPr>
              <a:t>فرآیندهای تغییر</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در مراحل پیش تفکر و تفکر نقش دارد. </a:t>
            </a:r>
          </a:p>
          <a:p>
            <a:pPr algn="r" rtl="1"/>
            <a:r>
              <a:rPr lang="fa-IR" sz="2600" b="1" dirty="0" smtClean="0">
                <a:effectLst>
                  <a:outerShdw blurRad="53975" dist="22860" dir="5400000" algn="tl" rotWithShape="0">
                    <a:srgbClr val="000000">
                      <a:alpha val="55000"/>
                    </a:srgbClr>
                  </a:outerShdw>
                </a:effectLst>
                <a:cs typeface="B Nazanin" pitchFamily="2" charset="-78"/>
              </a:rPr>
              <a:t>وقتی اطلاعات فرد در مورد مضرات یک رفتار و فواید رفتار جایگزین افزایش یابد می تواند از مرحله پیش تفکر خار ج شده به مراحل تفکر یا آمادگی پیشروی کند. </a:t>
            </a:r>
          </a:p>
          <a:p>
            <a:pPr algn="r" rtl="1"/>
            <a:r>
              <a:rPr lang="fa-IR" sz="2600" b="1" dirty="0" smtClean="0">
                <a:effectLst>
                  <a:outerShdw blurRad="53975" dist="22860" dir="5400000" algn="tl" rotWithShape="0">
                    <a:srgbClr val="000000">
                      <a:alpha val="55000"/>
                    </a:srgbClr>
                  </a:outerShdw>
                </a:effectLst>
                <a:cs typeface="B Nazanin" pitchFamily="2" charset="-78"/>
              </a:rPr>
              <a:t>فرد با مطالعه کتب، مقالات و مطالب مرتبط اطلاعات خود را در مورد رفتار مورد نظر افزایش میدهد. </a:t>
            </a:r>
          </a:p>
          <a:p>
            <a:pPr algn="r" rtl="1"/>
            <a:r>
              <a:rPr lang="fa-IR" sz="2600" b="1" dirty="0" smtClean="0">
                <a:effectLst>
                  <a:outerShdw blurRad="53975" dist="22860" dir="5400000" algn="tl" rotWithShape="0">
                    <a:srgbClr val="000000">
                      <a:alpha val="55000"/>
                    </a:srgbClr>
                  </a:outerShdw>
                </a:effectLst>
                <a:cs typeface="B Nazanin" pitchFamily="2" charset="-78"/>
              </a:rPr>
              <a:t>برای آ گاهی از الگوی رفتاری خود می تواند به صورت روزانه رفتار خود را ثبت کند و از بازخورد دیگران در مورد رفتار خود نیز استفاده کند.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609600" y="274638"/>
            <a:ext cx="10972800" cy="626114"/>
          </a:xfrm>
        </p:spPr>
        <p:txBody>
          <a:bodyPr>
            <a:normAutofit fontScale="90000"/>
          </a:bodyPr>
          <a:lstStyle/>
          <a:p>
            <a:pPr algn="ctr"/>
            <a:r>
              <a:rPr lang="fa-IR" dirty="0" smtClean="0">
                <a:solidFill>
                  <a:srgbClr val="C00000"/>
                </a:solidFill>
              </a:rPr>
              <a:t>افزایش آ گاهی</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409433" y="1405719"/>
            <a:ext cx="11081982" cy="4503762"/>
          </a:xfrm>
          <a:prstGeom prst="rect">
            <a:avLst/>
          </a:prstGeom>
          <a:noFill/>
          <a:ln w="9525">
            <a:noFill/>
            <a:miter lim="800000"/>
            <a:headEnd/>
            <a:tailEnd/>
          </a:ln>
        </p:spPr>
      </p:pic>
      <p:sp>
        <p:nvSpPr>
          <p:cNvPr id="2" name="Title 1"/>
          <p:cNvSpPr>
            <a:spLocks noGrp="1"/>
          </p:cNvSpPr>
          <p:nvPr>
            <p:ph type="title"/>
          </p:nvPr>
        </p:nvSpPr>
        <p:spPr>
          <a:xfrm>
            <a:off x="1008089" y="279817"/>
            <a:ext cx="9875520" cy="1356360"/>
          </a:xfrm>
        </p:spPr>
        <p:txBody>
          <a:bodyPr/>
          <a:lstStyle/>
          <a:p>
            <a:pPr algn="r"/>
            <a:r>
              <a:rPr lang="fa-IR" dirty="0" smtClean="0"/>
              <a:t>جدول شماره3 :فرایند افزایش آگاهی</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2" y="1064302"/>
            <a:ext cx="9872871" cy="5031698"/>
          </a:xfrm>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این روند موجب حرکت سریع فرد از مرحله پیش تفکر به تفکر میشود. </a:t>
            </a:r>
          </a:p>
          <a:p>
            <a:pPr marL="109728" indent="0" algn="r" rtl="1">
              <a:buNone/>
            </a:pPr>
            <a:endParaRPr lang="en-US"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بیداری احساسی یا تسکین هیجان یک تسکین هیجان تجربه هیجانی شدید است که در اثر اتفاقی مرتبط با رفتار ناسالم آغاز شده است. </a:t>
            </a:r>
            <a:endParaRPr lang="en-US" sz="2600" b="1" dirty="0" smtClean="0">
              <a:effectLst>
                <a:outerShdw blurRad="53975" dist="22860" dir="5400000" algn="tl" rotWithShape="0">
                  <a:srgbClr val="000000">
                    <a:alpha val="55000"/>
                  </a:srgbClr>
                </a:outerShdw>
              </a:effectLst>
              <a:cs typeface="B Nazanin" pitchFamily="2" charset="-78"/>
            </a:endParaRPr>
          </a:p>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مثال:</a:t>
            </a:r>
          </a:p>
          <a:p>
            <a:pPr algn="r" rtl="1"/>
            <a:r>
              <a:rPr lang="fa-IR" sz="2600" b="1" dirty="0" smtClean="0">
                <a:effectLst>
                  <a:outerShdw blurRad="53975" dist="22860" dir="5400000" algn="tl" rotWithShape="0">
                    <a:srgbClr val="000000">
                      <a:alpha val="55000"/>
                    </a:srgbClr>
                  </a:outerShdw>
                </a:effectLst>
                <a:cs typeface="B Nazanin" pitchFamily="2" charset="-78"/>
              </a:rPr>
              <a:t> به خطر افتادن سالمتی و ابتلابه بیماری، مرگ یکی از نزدیکان،مشاهده تاثیر مثبت تغییر رفتار در دوستان و آشنایان که موجب ترغیب فرد جهت تغییر رفتار می شود.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1083040" y="0"/>
            <a:ext cx="9875520" cy="1069298"/>
          </a:xfrm>
        </p:spPr>
        <p:txBody>
          <a:bodyPr/>
          <a:lstStyle/>
          <a:p>
            <a:pPr algn="ctr"/>
            <a:r>
              <a:rPr lang="fa-IR" dirty="0" smtClean="0"/>
              <a:t>تسکین هیجان</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stretch>
            <a:fillRect/>
          </a:stretch>
        </p:blipFill>
        <p:spPr bwMode="auto">
          <a:xfrm>
            <a:off x="855259" y="1542197"/>
            <a:ext cx="10481481" cy="339829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شماره4 :فرآیند تسکین هیجان</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به ارزیابی خود قبل و بعد از تغییر رفتار اطلاق می شود.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این روند در مراحل تفکر و آمادگی مفید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به تصور فرد از خود، اهداف و ارزش های مهم مورد نظر او می پردازد.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با کمک این فرایند فرد به ارتباط و تقابل بین مشکل رفتاری موجود با اهداف و ارزشهای مهم خود پی می برد.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با کمک این فرایند منافع و مضرات رفتار و تغییر را می شناسد. </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ارزیابی مجدد خود</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1419367" y="1760561"/>
            <a:ext cx="10317708" cy="3889612"/>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شماره5 :فرایند ارزیابی مجدد خود</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r" rtl="1"/>
            <a:r>
              <a:rPr lang="fa-IR" sz="2600" b="1" dirty="0" smtClean="0">
                <a:effectLst>
                  <a:outerShdw blurRad="53975" dist="22860" dir="5400000" algn="tl" rotWithShape="0">
                    <a:srgbClr val="000000">
                      <a:alpha val="55000"/>
                    </a:srgbClr>
                  </a:outerShdw>
                </a:effectLst>
                <a:cs typeface="B Nazanin" pitchFamily="2" charset="-78"/>
              </a:rPr>
              <a:t>به ارزیابی اطرافیان قبل و بعد از تغییر رفتار اطالق می شود.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این فرآیند در مراحل تفکر و آمادگی مفید است</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به شناخت فرد از تاثیر رفتارش بر محیط و اطرافیان مربوط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یعنی رفتار کنونی فرد چه تاثیری بر محیط خانوادگی و اجتماعی او دارد و در صورت تغییر رفتار چه اثراتی ظاهر می شود.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609600" y="274638"/>
            <a:ext cx="10972800" cy="1008252"/>
          </a:xfrm>
        </p:spPr>
        <p:txBody>
          <a:bodyPr/>
          <a:lstStyle/>
          <a:p>
            <a:pPr algn="ctr"/>
            <a:r>
              <a:rPr lang="fa-IR" dirty="0" smtClean="0"/>
              <a:t>ارزیابی محیط</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1542197" y="1719617"/>
            <a:ext cx="9171296" cy="3370997"/>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شماره6 :ارزیابی محیط</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1928240" y="1907498"/>
            <a:ext cx="1886395" cy="4038600"/>
          </a:xfrm>
          <a:prstGeom prst="rect">
            <a:avLst/>
          </a:prstGeom>
          <a:noFill/>
          <a:ln w="9525">
            <a:noFill/>
            <a:miter lim="800000"/>
            <a:headEnd/>
            <a:tailEnd/>
          </a:ln>
        </p:spPr>
      </p:pic>
      <p:sp>
        <p:nvSpPr>
          <p:cNvPr id="6" name="Rectangle 5"/>
          <p:cNvSpPr/>
          <p:nvPr/>
        </p:nvSpPr>
        <p:spPr>
          <a:xfrm>
            <a:off x="4929390" y="3094433"/>
            <a:ext cx="4201791" cy="646331"/>
          </a:xfrm>
          <a:prstGeom prst="rect">
            <a:avLst/>
          </a:prstGeom>
        </p:spPr>
        <p:txBody>
          <a:bodyPr wrap="none">
            <a:spAutoFit/>
          </a:bodyPr>
          <a:lstStyle/>
          <a:p>
            <a:r>
              <a:rPr lang="fa-IR" sz="3600" b="1" dirty="0" smtClean="0">
                <a:solidFill>
                  <a:srgbClr val="C00000"/>
                </a:solidFill>
                <a:cs typeface="B Nazanin" pitchFamily="2" charset="-78"/>
              </a:rPr>
              <a:t>فصل اول: مبانی و تعاریف </a:t>
            </a:r>
            <a:endParaRPr lang="en-US" sz="3600" b="1" dirty="0">
              <a:solidFill>
                <a:srgbClr val="C00000"/>
              </a:solidFill>
              <a:cs typeface="B Nazanin" pitchFamily="2" charset="-78"/>
            </a:endParaRPr>
          </a:p>
        </p:txBody>
      </p:sp>
    </p:spTree>
    <p:extLst>
      <p:ext uri="{BB962C8B-B14F-4D97-AF65-F5344CB8AC3E}">
        <p14:creationId xmlns:p14="http://schemas.microsoft.com/office/powerpoint/2010/main" val="20888221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lgn="r" rtl="1"/>
            <a:r>
              <a:rPr lang="fa-IR" sz="2600" b="1" dirty="0" smtClean="0">
                <a:effectLst>
                  <a:outerShdw blurRad="53975" dist="22860" dir="5400000" algn="tl" rotWithShape="0">
                    <a:srgbClr val="000000">
                      <a:alpha val="55000"/>
                    </a:srgbClr>
                  </a:outerShdw>
                </a:effectLst>
                <a:cs typeface="B Nazanin" pitchFamily="2" charset="-78"/>
              </a:rPr>
              <a:t>خود رها سازی یا تعهد نسبت به تغییر، در مراحل آمادگی، عمل و نگهداری مفید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اعتقاد و باور شخص به اینکه میتواند تغییر کند</a:t>
            </a:r>
          </a:p>
          <a:p>
            <a:pPr marL="109728" indent="0" algn="r" rtl="1">
              <a:buNone/>
            </a:pPr>
            <a:r>
              <a:rPr lang="fa-IR" sz="2600" b="1" dirty="0" smtClean="0">
                <a:effectLst>
                  <a:outerShdw blurRad="53975" dist="22860" dir="5400000" algn="tl" rotWithShape="0">
                    <a:srgbClr val="000000">
                      <a:alpha val="55000"/>
                    </a:srgbClr>
                  </a:outerShdw>
                </a:effectLst>
                <a:cs typeface="B Nazanin" pitchFamily="2" charset="-78"/>
              </a:rPr>
              <a:t> </a:t>
            </a:r>
          </a:p>
          <a:p>
            <a:pPr algn="r" rtl="1"/>
            <a:r>
              <a:rPr lang="fa-IR" sz="2600" b="1" dirty="0" smtClean="0">
                <a:effectLst>
                  <a:outerShdw blurRad="53975" dist="22860" dir="5400000" algn="tl" rotWithShape="0">
                    <a:srgbClr val="000000">
                      <a:alpha val="55000"/>
                    </a:srgbClr>
                  </a:outerShdw>
                </a:effectLst>
                <a:cs typeface="B Nazanin" pitchFamily="2" charset="-78"/>
              </a:rPr>
              <a:t>برای تغییر متعهدشده</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مسئولیت انتخاب خود برای تغییر را میپذیرد.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در صورت تعهد، دیگر وسوسه وجود ندارد.</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 ا گر تعهد فردی به عرصه اجتماع گسترش یابد فشار اجتماعی لازم برای تغییر را ایجاد می نماید</a:t>
            </a:r>
            <a:r>
              <a:rPr lang="fa-IR" dirty="0" smtClean="0"/>
              <a:t>.</a:t>
            </a:r>
            <a:endParaRPr lang="en-US" dirty="0"/>
          </a:p>
        </p:txBody>
      </p:sp>
      <p:sp>
        <p:nvSpPr>
          <p:cNvPr id="2" name="Title 1"/>
          <p:cNvSpPr>
            <a:spLocks noGrp="1"/>
          </p:cNvSpPr>
          <p:nvPr>
            <p:ph type="title"/>
          </p:nvPr>
        </p:nvSpPr>
        <p:spPr/>
        <p:txBody>
          <a:bodyPr/>
          <a:lstStyle/>
          <a:p>
            <a:pPr algn="ctr"/>
            <a:r>
              <a:rPr lang="fa-IR" dirty="0" smtClean="0"/>
              <a:t>خود رهاسازی</a:t>
            </a:r>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1815152" y="1897039"/>
            <a:ext cx="8284191" cy="2961564"/>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 7 :فرآیند خود رهاسازی</a:t>
            </a: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به معنی شناسایی منابع حمایتی موجود در محیط می باشد.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این روند در هر مرحله از تغییر موثر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رهاسازی اجتماعی در این فرایند هنجارهای اجتماعی در جهت حمایت از تغییر رفتار سالم است و به کمک آن فرد از الگوهای رایج سلامت آ گاه میشود.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در واقع نیروی خارجی از سوی اجتماع فرد را به تغییر رفتار تشویق میکند.</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رهاسازی اجتماعی</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937982" y="1419367"/>
            <a:ext cx="9034817" cy="3411939"/>
          </a:xfrm>
          <a:prstGeom prst="rect">
            <a:avLst/>
          </a:prstGeom>
          <a:noFill/>
          <a:ln w="9525">
            <a:noFill/>
            <a:miter lim="800000"/>
            <a:headEnd/>
            <a:tailEnd/>
          </a:ln>
        </p:spPr>
      </p:pic>
      <p:sp>
        <p:nvSpPr>
          <p:cNvPr id="2" name="Title 1"/>
          <p:cNvSpPr>
            <a:spLocks noGrp="1"/>
          </p:cNvSpPr>
          <p:nvPr>
            <p:ph type="title"/>
          </p:nvPr>
        </p:nvSpPr>
        <p:spPr>
          <a:xfrm>
            <a:off x="1202961" y="0"/>
            <a:ext cx="9875520" cy="1094282"/>
          </a:xfrm>
        </p:spPr>
        <p:txBody>
          <a:bodyPr/>
          <a:lstStyle/>
          <a:p>
            <a:pPr algn="ctr"/>
            <a:r>
              <a:rPr lang="fa-IR" dirty="0" smtClean="0"/>
              <a:t>مثال رها سازی اجتماعی </a:t>
            </a:r>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در مراحل عمل و نگهداری مفید است.</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این فرایند به ایجاد و حفظ سیستم پاداش برای یک رفتار مربوط 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پاداش ممکن است انواع مختلفی داشته باشد مثل تعریف از خود، تعریف دوسان، افراد فامیل، همکاران، خرید هدیه از پولهای پس انداز شده یا دستیابی به یک نتیجه مطلوب پس از تغییر رفتار از قبیل کاهش وزن و کنترل فشار خون به دنبال ورزش.</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 البته این روند شامل تنبیه هم می شود.</a:t>
            </a:r>
            <a:r>
              <a:rPr lang="fa-IR" dirty="0" smtClean="0"/>
              <a:t> </a:t>
            </a:r>
            <a:endParaRPr lang="en-US" dirty="0"/>
          </a:p>
        </p:txBody>
      </p:sp>
      <p:sp>
        <p:nvSpPr>
          <p:cNvPr id="2" name="Title 1"/>
          <p:cNvSpPr>
            <a:spLocks noGrp="1"/>
          </p:cNvSpPr>
          <p:nvPr>
            <p:ph type="title"/>
          </p:nvPr>
        </p:nvSpPr>
        <p:spPr/>
        <p:txBody>
          <a:bodyPr/>
          <a:lstStyle/>
          <a:p>
            <a:pPr algn="ctr"/>
            <a:r>
              <a:rPr lang="fa-IR" dirty="0" smtClean="0"/>
              <a:t>مدیریت تقویت</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1937981" y="1501252"/>
            <a:ext cx="8720919" cy="3548419"/>
          </a:xfrm>
          <a:prstGeom prst="rect">
            <a:avLst/>
          </a:prstGeom>
          <a:noFill/>
          <a:ln w="9525">
            <a:noFill/>
            <a:miter lim="800000"/>
            <a:headEnd/>
            <a:tailEnd/>
          </a:ln>
        </p:spPr>
      </p:pic>
      <p:sp>
        <p:nvSpPr>
          <p:cNvPr id="2" name="Title 1"/>
          <p:cNvSpPr>
            <a:spLocks noGrp="1"/>
          </p:cNvSpPr>
          <p:nvPr>
            <p:ph type="title"/>
          </p:nvPr>
        </p:nvSpPr>
        <p:spPr>
          <a:xfrm>
            <a:off x="1172980" y="204865"/>
            <a:ext cx="9875520" cy="649574"/>
          </a:xfrm>
        </p:spPr>
        <p:txBody>
          <a:bodyPr>
            <a:normAutofit fontScale="90000"/>
          </a:bodyPr>
          <a:lstStyle/>
          <a:p>
            <a:pPr algn="ctr"/>
            <a:r>
              <a:rPr lang="fa-IR" dirty="0" smtClean="0"/>
              <a:t>جدول شماره8 :فرایند مدیریت تقویت </a:t>
            </a:r>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sz="2600" b="1" dirty="0" smtClean="0">
                <a:effectLst>
                  <a:outerShdw blurRad="53975" dist="22860" dir="5400000" algn="tl" rotWithShape="0">
                    <a:srgbClr val="000000">
                      <a:alpha val="55000"/>
                    </a:srgbClr>
                  </a:outerShdw>
                </a:effectLst>
                <a:cs typeface="B Nazanin" pitchFamily="2" charset="-78"/>
              </a:rPr>
              <a:t>یک فرایند رفتاری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و در مراحل عمل و نگهداری مفید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در این فرایند سعی میشود هوس ها از طریق کنترل محرک کنترل محیط کاهش یابد تا جایگزینی رفتارهای سالم آسانتر شود.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برای بهرگیری از فرایند باید محرکهای ایجادکننده عادات غیر سالم خار ج و گزینه های سالمتر به طور سریع اضافه گردد. مثال ً جمع کردن زیرسیگاریها، جمع کردن فندکها و کبریتها، عوض کردن محل نگهداری سیگارها برای کمک به تداوم ترک سیگار.</a:t>
            </a:r>
            <a:r>
              <a:rPr lang="fa-IR" dirty="0" smtClean="0"/>
              <a:t> </a:t>
            </a:r>
            <a:endParaRPr lang="en-US" dirty="0"/>
          </a:p>
        </p:txBody>
      </p:sp>
      <p:sp>
        <p:nvSpPr>
          <p:cNvPr id="2" name="Title 1"/>
          <p:cNvSpPr>
            <a:spLocks noGrp="1"/>
          </p:cNvSpPr>
          <p:nvPr>
            <p:ph type="title"/>
          </p:nvPr>
        </p:nvSpPr>
        <p:spPr/>
        <p:txBody>
          <a:bodyPr/>
          <a:lstStyle/>
          <a:p>
            <a:pPr algn="ctr"/>
            <a:r>
              <a:rPr lang="fa-IR" dirty="0" smtClean="0"/>
              <a:t>کنترل محرک </a:t>
            </a: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tretch>
            <a:fillRect/>
          </a:stretch>
        </p:blipFill>
        <p:spPr bwMode="auto">
          <a:xfrm>
            <a:off x="1392072" y="1610436"/>
            <a:ext cx="9949218" cy="3589361"/>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 9 :فرایند کنترل محرک</a:t>
            </a:r>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fa-IR" dirty="0" smtClean="0"/>
          </a:p>
          <a:p>
            <a:pPr algn="r" rtl="1"/>
            <a:r>
              <a:rPr lang="fa-IR" sz="2600" b="1" dirty="0" smtClean="0">
                <a:effectLst>
                  <a:outerShdw blurRad="53975" dist="22860" dir="5400000" algn="tl" rotWithShape="0">
                    <a:srgbClr val="000000">
                      <a:alpha val="55000"/>
                    </a:srgbClr>
                  </a:outerShdw>
                </a:effectLst>
                <a:cs typeface="B Nazanin" pitchFamily="2" charset="-78"/>
              </a:rPr>
              <a:t>یا شرطی</a:t>
            </a:r>
            <a:r>
              <a:rPr lang="en-US" sz="2600" b="1" dirty="0" smtClean="0">
                <a:effectLst>
                  <a:outerShdw blurRad="53975" dist="22860" dir="5400000" algn="tl" rotWithShape="0">
                    <a:srgbClr val="000000">
                      <a:alpha val="55000"/>
                    </a:srgbClr>
                  </a:outerShdw>
                </a:effectLst>
                <a:cs typeface="B Nazanin" pitchFamily="2" charset="-78"/>
              </a:rPr>
              <a:t> </a:t>
            </a:r>
            <a:r>
              <a:rPr lang="fa-IR" sz="2600" b="1" dirty="0" smtClean="0">
                <a:effectLst>
                  <a:outerShdw blurRad="53975" dist="22860" dir="5400000" algn="tl" rotWithShape="0">
                    <a:srgbClr val="000000">
                      <a:alpha val="55000"/>
                    </a:srgbClr>
                  </a:outerShdw>
                </a:effectLst>
                <a:cs typeface="B Nazanin" pitchFamily="2" charset="-78"/>
              </a:rPr>
              <a:t>سازی تقابلی نیازمنددر مراحل عمل و نگهداری مفید است.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به جایگزینی رفتار سالم یا بی خطر به جای رفتار نیازمند تغییر اطلاق می شود.مثل گوش کردن به موسیقی ، فعالیت جسمی، فنون شل سازی عضلات به جای سیگار کشیدن. </a:t>
            </a:r>
          </a:p>
          <a:p>
            <a:pPr marL="109728" indent="0" algn="r"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r" rtl="1"/>
            <a:r>
              <a:rPr lang="fa-IR" sz="2600" b="1" dirty="0" smtClean="0">
                <a:effectLst>
                  <a:outerShdw blurRad="53975" dist="22860" dir="5400000" algn="tl" rotWithShape="0">
                    <a:srgbClr val="000000">
                      <a:alpha val="55000"/>
                    </a:srgbClr>
                  </a:outerShdw>
                </a:effectLst>
                <a:cs typeface="B Nazanin" pitchFamily="2" charset="-78"/>
              </a:rPr>
              <a:t>برای استفاده از این فرایند گاهی لازمست فرد یادگیری رفتارهای سالمتر را یاد بگیرد.</a:t>
            </a:r>
          </a:p>
          <a:p>
            <a:pPr algn="r" rtl="1"/>
            <a:endParaRPr lang="en-US" dirty="0"/>
          </a:p>
        </p:txBody>
      </p:sp>
      <p:sp>
        <p:nvSpPr>
          <p:cNvPr id="2" name="Title 1"/>
          <p:cNvSpPr>
            <a:spLocks noGrp="1"/>
          </p:cNvSpPr>
          <p:nvPr>
            <p:ph type="title"/>
          </p:nvPr>
        </p:nvSpPr>
        <p:spPr/>
        <p:txBody>
          <a:bodyPr/>
          <a:lstStyle/>
          <a:p>
            <a:pPr algn="ctr"/>
            <a:r>
              <a:rPr lang="fa-IR" dirty="0" smtClean="0"/>
              <a:t>جایگزینی</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tretch>
            <a:fillRect/>
          </a:stretch>
        </p:blipFill>
        <p:spPr bwMode="auto">
          <a:xfrm>
            <a:off x="1460310" y="1528549"/>
            <a:ext cx="9307774" cy="4080681"/>
          </a:xfrm>
          <a:prstGeom prst="rect">
            <a:avLst/>
          </a:prstGeom>
          <a:noFill/>
          <a:ln w="9525">
            <a:noFill/>
            <a:miter lim="800000"/>
            <a:headEnd/>
            <a:tailEnd/>
          </a:ln>
        </p:spPr>
      </p:pic>
      <p:sp>
        <p:nvSpPr>
          <p:cNvPr id="2" name="Title 1"/>
          <p:cNvSpPr>
            <a:spLocks noGrp="1"/>
          </p:cNvSpPr>
          <p:nvPr>
            <p:ph type="title"/>
          </p:nvPr>
        </p:nvSpPr>
        <p:spPr>
          <a:xfrm>
            <a:off x="1157991" y="249837"/>
            <a:ext cx="9875520" cy="844446"/>
          </a:xfrm>
        </p:spPr>
        <p:txBody>
          <a:bodyPr/>
          <a:lstStyle/>
          <a:p>
            <a:pPr algn="ctr"/>
            <a:r>
              <a:rPr lang="fa-IR" dirty="0" smtClean="0"/>
              <a:t>جدول شماره 10 :فرایند جایگزینی</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102" y="1666156"/>
            <a:ext cx="9872871" cy="4038600"/>
          </a:xfrm>
        </p:spPr>
        <p:txBody>
          <a:bodyPr>
            <a:normAutofit/>
          </a:bodyPr>
          <a:lstStyle/>
          <a:p>
            <a:pPr algn="just" rtl="1"/>
            <a:r>
              <a:rPr lang="fa-IR" sz="2400" b="1" dirty="0" smtClean="0">
                <a:cs typeface="B Nazanin" pitchFamily="2" charset="-78"/>
              </a:rPr>
              <a:t>مجموعه های </a:t>
            </a:r>
            <a:r>
              <a:rPr lang="fa-IR" sz="2400" b="1" dirty="0">
                <a:cs typeface="B Nazanin" pitchFamily="2" charset="-78"/>
              </a:rPr>
              <a:t>از عناصر ارزشی، الگوها یا طر حهای رفتاری در زندگی روزمره انسانها </a:t>
            </a:r>
            <a:r>
              <a:rPr lang="fa-IR" sz="2400" b="1" dirty="0" smtClean="0">
                <a:cs typeface="B Nazanin" pitchFamily="2" charset="-78"/>
              </a:rPr>
              <a:t>است.</a:t>
            </a:r>
          </a:p>
          <a:p>
            <a:pPr algn="just" rtl="1">
              <a:buNone/>
            </a:pPr>
            <a:endParaRPr lang="en-US" sz="2400" b="1" dirty="0" smtClean="0">
              <a:cs typeface="B Nazanin" pitchFamily="2" charset="-78"/>
            </a:endParaRPr>
          </a:p>
          <a:p>
            <a:pPr algn="just" rtl="1">
              <a:lnSpc>
                <a:spcPct val="200000"/>
              </a:lnSpc>
            </a:pPr>
            <a:r>
              <a:rPr lang="fa-IR" sz="2400" b="1" dirty="0">
                <a:cs typeface="B Nazanin" pitchFamily="2" charset="-78"/>
              </a:rPr>
              <a:t>هر فردی در زندگی روزمره خود از الگو یا </a:t>
            </a:r>
            <a:r>
              <a:rPr lang="fa-IR" sz="2400" b="1" dirty="0" smtClean="0">
                <a:cs typeface="B Nazanin" pitchFamily="2" charset="-78"/>
              </a:rPr>
              <a:t>طرح </a:t>
            </a:r>
            <a:r>
              <a:rPr lang="fa-IR" sz="2400" b="1" dirty="0">
                <a:cs typeface="B Nazanin" pitchFamily="2" charset="-78"/>
              </a:rPr>
              <a:t>رفتاری و نظم مشخصی در کار، نحوه گذران اوقات فراغت و نوع تفریحات، </a:t>
            </a:r>
            <a:r>
              <a:rPr lang="fa-IR" sz="2400" b="1" dirty="0" smtClean="0">
                <a:cs typeface="B Nazanin" pitchFamily="2" charset="-78"/>
              </a:rPr>
              <a:t>مدل </a:t>
            </a:r>
            <a:r>
              <a:rPr lang="fa-IR" sz="2400" b="1" dirty="0">
                <a:cs typeface="B Nazanin" pitchFamily="2" charset="-78"/>
              </a:rPr>
              <a:t>دینداری و نظام باورها، </a:t>
            </a:r>
            <a:r>
              <a:rPr lang="fa-IR" sz="2400" b="1" dirty="0" smtClean="0">
                <a:cs typeface="B Nazanin" pitchFamily="2" charset="-78"/>
              </a:rPr>
              <a:t>استراحت</a:t>
            </a:r>
            <a:r>
              <a:rPr lang="fa-IR" sz="2400" b="1" dirty="0">
                <a:cs typeface="B Nazanin" pitchFamily="2" charset="-78"/>
              </a:rPr>
              <a:t>، روابط </a:t>
            </a:r>
            <a:r>
              <a:rPr lang="fa-IR" sz="2400" b="1" dirty="0" smtClean="0">
                <a:cs typeface="B Nazanin" pitchFamily="2" charset="-78"/>
              </a:rPr>
              <a:t>جنسی</a:t>
            </a:r>
            <a:r>
              <a:rPr lang="fa-IR" sz="2400" b="1" dirty="0">
                <a:cs typeface="B Nazanin" pitchFamily="2" charset="-78"/>
              </a:rPr>
              <a:t>، نحوه و الگوی مصرف، تغذیه، تحرک، رابطه با محیط زیست، </a:t>
            </a:r>
            <a:r>
              <a:rPr lang="fa-IR" sz="2400" b="1" dirty="0" smtClean="0">
                <a:cs typeface="B Nazanin" pitchFamily="2" charset="-78"/>
              </a:rPr>
              <a:t>زندگی</a:t>
            </a:r>
            <a:r>
              <a:rPr lang="en-US" sz="2400" b="1" dirty="0" smtClean="0">
                <a:cs typeface="B Nazanin" pitchFamily="2" charset="-78"/>
              </a:rPr>
              <a:t> </a:t>
            </a:r>
            <a:r>
              <a:rPr lang="fa-IR" sz="2400" b="1" dirty="0" smtClean="0">
                <a:cs typeface="B Nazanin" pitchFamily="2" charset="-78"/>
              </a:rPr>
              <a:t>اجتماعی</a:t>
            </a:r>
            <a:r>
              <a:rPr lang="fa-IR" sz="2400" b="1" dirty="0">
                <a:cs typeface="B Nazanin" pitchFamily="2" charset="-78"/>
              </a:rPr>
              <a:t>، نحوه روابط با افراد خانواده و خویشاوندان و همسایگان و دوستان و... پیروی </a:t>
            </a:r>
            <a:r>
              <a:rPr lang="fa-IR" sz="2400" b="1" dirty="0" smtClean="0">
                <a:cs typeface="B Nazanin" pitchFamily="2" charset="-78"/>
              </a:rPr>
              <a:t>می کند </a:t>
            </a:r>
            <a:r>
              <a:rPr lang="fa-IR" sz="2400" b="1" dirty="0">
                <a:cs typeface="B Nazanin" pitchFamily="2" charset="-78"/>
              </a:rPr>
              <a:t>که شیوه زندگی او را تشکیل </a:t>
            </a:r>
            <a:r>
              <a:rPr lang="fa-IR" sz="2400" b="1" dirty="0" smtClean="0">
                <a:cs typeface="B Nazanin" pitchFamily="2" charset="-78"/>
              </a:rPr>
              <a:t>می دهند.</a:t>
            </a:r>
            <a:endParaRPr lang="en-US" sz="2400" b="1" dirty="0" smtClean="0">
              <a:cs typeface="B Nazanin" pitchFamily="2" charset="-78"/>
            </a:endParaRPr>
          </a:p>
          <a:p>
            <a:endParaRPr lang="en-US" dirty="0"/>
          </a:p>
        </p:txBody>
      </p:sp>
      <p:sp>
        <p:nvSpPr>
          <p:cNvPr id="2" name="Title 1"/>
          <p:cNvSpPr>
            <a:spLocks noGrp="1"/>
          </p:cNvSpPr>
          <p:nvPr>
            <p:ph type="title"/>
          </p:nvPr>
        </p:nvSpPr>
        <p:spPr/>
        <p:txBody>
          <a:bodyPr/>
          <a:lstStyle/>
          <a:p>
            <a:pPr algn="ctr"/>
            <a:r>
              <a:rPr lang="fa-IR" dirty="0" smtClean="0"/>
              <a:t>شیوه </a:t>
            </a:r>
            <a:r>
              <a:rPr lang="fa-IR" dirty="0"/>
              <a:t>زندگی</a:t>
            </a:r>
            <a:endParaRPr lang="en-US" dirty="0"/>
          </a:p>
        </p:txBody>
      </p:sp>
    </p:spTree>
    <p:extLst>
      <p:ext uri="{BB962C8B-B14F-4D97-AF65-F5344CB8AC3E}">
        <p14:creationId xmlns:p14="http://schemas.microsoft.com/office/powerpoint/2010/main" val="416338313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rtl="1"/>
            <a:r>
              <a:rPr lang="fa-IR" sz="2600" b="1" dirty="0" smtClean="0">
                <a:effectLst>
                  <a:outerShdw blurRad="53975" dist="22860" dir="5400000" algn="tl" rotWithShape="0">
                    <a:srgbClr val="000000">
                      <a:alpha val="55000"/>
                    </a:srgbClr>
                  </a:outerShdw>
                </a:effectLst>
                <a:cs typeface="B Nazanin" pitchFamily="2" charset="-78"/>
              </a:rPr>
              <a:t>به درخواست حمایت از اطرافیان اطلاق می شود. </a:t>
            </a:r>
          </a:p>
          <a:p>
            <a:pPr marL="109728" indent="0" algn="just"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just" rtl="1"/>
            <a:r>
              <a:rPr lang="fa-IR" sz="2600" b="1" dirty="0" smtClean="0">
                <a:effectLst>
                  <a:outerShdw blurRad="53975" dist="22860" dir="5400000" algn="tl" rotWithShape="0">
                    <a:srgbClr val="000000">
                      <a:alpha val="55000"/>
                    </a:srgbClr>
                  </a:outerShdw>
                </a:effectLst>
                <a:cs typeface="B Nazanin" pitchFamily="2" charset="-78"/>
              </a:rPr>
              <a:t>برای مددجو در مراحل عمل و نگهداری و برای مشاور در مراحل پیش تفکر، تفکر و آمادگی، مفید است. </a:t>
            </a:r>
          </a:p>
          <a:p>
            <a:pPr marL="109728" indent="0" algn="just"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just" rtl="1"/>
            <a:r>
              <a:rPr lang="fa-IR" sz="2600" b="1" dirty="0" smtClean="0">
                <a:effectLst>
                  <a:outerShdw blurRad="53975" dist="22860" dir="5400000" algn="tl" rotWithShape="0">
                    <a:srgbClr val="000000">
                      <a:alpha val="55000"/>
                    </a:srgbClr>
                  </a:outerShdw>
                </a:effectLst>
                <a:cs typeface="B Nazanin" pitchFamily="2" charset="-78"/>
              </a:rPr>
              <a:t>در این فرایند از ایجاد و توسعه روابط برای پیشبرد فرد در مراحل تغییر استفاده می شود. </a:t>
            </a:r>
          </a:p>
          <a:p>
            <a:pPr marL="109728" indent="0" algn="just" rtl="1">
              <a:buNone/>
            </a:pPr>
            <a:endParaRPr lang="fa-IR" sz="2600" b="1" dirty="0" smtClean="0">
              <a:effectLst>
                <a:outerShdw blurRad="53975" dist="22860" dir="5400000" algn="tl" rotWithShape="0">
                  <a:srgbClr val="000000">
                    <a:alpha val="55000"/>
                  </a:srgbClr>
                </a:outerShdw>
              </a:effectLst>
              <a:cs typeface="B Nazanin" pitchFamily="2" charset="-78"/>
            </a:endParaRPr>
          </a:p>
          <a:p>
            <a:pPr algn="just" rtl="1"/>
            <a:r>
              <a:rPr lang="fa-IR" sz="2600" b="1" dirty="0" smtClean="0">
                <a:effectLst>
                  <a:outerShdw blurRad="53975" dist="22860" dir="5400000" algn="tl" rotWithShape="0">
                    <a:srgbClr val="000000">
                      <a:alpha val="55000"/>
                    </a:srgbClr>
                  </a:outerShdw>
                </a:effectLst>
                <a:cs typeface="B Nazanin" pitchFamily="2" charset="-78"/>
              </a:rPr>
              <a:t>همچنین با بهره گیری از حمایت اجتماعی برای تغییر رفتار نیز می توان به فرد یاری رساند. مثل برقراری ارتباط با متخصص امور بهداشتی و سلامتی، حمایت اعضای خانواده، همکاران، دوستان و گروههای خودیار</a:t>
            </a:r>
            <a:endParaRPr lang="en-US" sz="26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p:txBody>
          <a:bodyPr/>
          <a:lstStyle/>
          <a:p>
            <a:pPr algn="ctr"/>
            <a:r>
              <a:rPr lang="fa-IR" dirty="0" smtClean="0"/>
              <a:t>روابط یاری رسان</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tretch>
            <a:fillRect/>
          </a:stretch>
        </p:blipFill>
        <p:spPr bwMode="auto">
          <a:xfrm>
            <a:off x="1187355" y="2047164"/>
            <a:ext cx="9717206" cy="3248167"/>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fa-IR" dirty="0" smtClean="0"/>
              <a:t>جدول شماره 11 :فرایند روابط یاری رسان</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359764" y="809471"/>
            <a:ext cx="11317573" cy="47042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834" y="1546235"/>
            <a:ext cx="9130352" cy="4525962"/>
          </a:xfrm>
          <a:prstGeom prst="rect">
            <a:avLst/>
          </a:prstGeom>
        </p:spPr>
      </p:pic>
      <p:sp>
        <p:nvSpPr>
          <p:cNvPr id="2" name="Title 1"/>
          <p:cNvSpPr>
            <a:spLocks noGrp="1"/>
          </p:cNvSpPr>
          <p:nvPr>
            <p:ph type="title"/>
          </p:nvPr>
        </p:nvSpPr>
        <p:spPr>
          <a:xfrm>
            <a:off x="1023079" y="189875"/>
            <a:ext cx="9875520" cy="1356360"/>
          </a:xfrm>
        </p:spPr>
        <p:txBody>
          <a:bodyPr/>
          <a:lstStyle/>
          <a:p>
            <a:pPr algn="ctr"/>
            <a:r>
              <a:rPr lang="fa-IR" dirty="0" smtClean="0"/>
              <a:t>تاثیر متقابل سازه ها بر مراحل تغییر</a:t>
            </a:r>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tretch>
            <a:fillRect/>
          </a:stretch>
        </p:blipFill>
        <p:spPr bwMode="auto">
          <a:xfrm>
            <a:off x="1201003" y="1023583"/>
            <a:ext cx="9567081" cy="5308978"/>
          </a:xfrm>
          <a:prstGeom prst="rect">
            <a:avLst/>
          </a:prstGeom>
          <a:noFill/>
          <a:ln w="9525">
            <a:noFill/>
            <a:miter lim="800000"/>
            <a:headEnd/>
            <a:tailEnd/>
          </a:ln>
        </p:spPr>
      </p:pic>
      <p:sp>
        <p:nvSpPr>
          <p:cNvPr id="2" name="Title 1"/>
          <p:cNvSpPr>
            <a:spLocks noGrp="1"/>
          </p:cNvSpPr>
          <p:nvPr>
            <p:ph type="title"/>
          </p:nvPr>
        </p:nvSpPr>
        <p:spPr>
          <a:xfrm>
            <a:off x="539648" y="179883"/>
            <a:ext cx="11362543" cy="1124262"/>
          </a:xfrm>
        </p:spPr>
        <p:txBody>
          <a:bodyPr>
            <a:normAutofit/>
          </a:bodyPr>
          <a:lstStyle/>
          <a:p>
            <a:pPr algn="ctr"/>
            <a:r>
              <a:rPr lang="fa-IR" sz="2400" dirty="0" smtClean="0"/>
              <a:t>شکل شماره4 :کاربرد سازهها در حین تغییر رفتار از مرحلهای به مرحله دیگر</a:t>
            </a:r>
            <a:endParaRPr lang="en-US" sz="2400"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022" y="1457794"/>
            <a:ext cx="9872871" cy="4598233"/>
          </a:xfrm>
        </p:spPr>
        <p:txBody>
          <a:bodyPr>
            <a:normAutofit fontScale="77500" lnSpcReduction="20000"/>
          </a:bodyPr>
          <a:lstStyle/>
          <a:p>
            <a:pPr algn="just" rtl="1">
              <a:lnSpc>
                <a:spcPct val="200000"/>
              </a:lnSpc>
            </a:pPr>
            <a:r>
              <a:rPr lang="fa-IR" sz="3700" b="1" dirty="0" smtClean="0">
                <a:effectLst>
                  <a:outerShdw blurRad="53975" dist="22860" dir="5400000" algn="tl" rotWithShape="0">
                    <a:srgbClr val="000000">
                      <a:alpha val="55000"/>
                    </a:srgbClr>
                  </a:outerShdw>
                </a:effectLst>
                <a:cs typeface="B Nazanin" pitchFamily="2" charset="-78"/>
              </a:rPr>
              <a:t>مقدار پیشرفتی که فرد در این مدل دارد به طور مستقیم به مرحله ای که در شروع مداخله در آن قرار دارد وابسته است. </a:t>
            </a:r>
          </a:p>
          <a:p>
            <a:pPr algn="just" rtl="1">
              <a:lnSpc>
                <a:spcPct val="200000"/>
              </a:lnSpc>
            </a:pPr>
            <a:r>
              <a:rPr lang="fa-IR" sz="3700" b="1" dirty="0" smtClean="0">
                <a:effectLst>
                  <a:outerShdw blurRad="53975" dist="22860" dir="5400000" algn="tl" rotWithShape="0">
                    <a:srgbClr val="000000">
                      <a:alpha val="55000"/>
                    </a:srgbClr>
                  </a:outerShdw>
                </a:effectLst>
                <a:cs typeface="B Nazanin" pitchFamily="2" charset="-78"/>
              </a:rPr>
              <a:t>مثلا“ مطالعه ای که بر روی افراد سیگاری انجام شده افرادی که در مرحله تفکر هستند بیشتر از افراد مرحله پیش تفکر و افراد در مرحله آمادگی بیشتر از افرادی که در مرحله تفکر هستند، به موفقیت دست می یابند</a:t>
            </a:r>
          </a:p>
          <a:p>
            <a:pPr algn="just" rtl="1">
              <a:lnSpc>
                <a:spcPct val="200000"/>
              </a:lnSpc>
            </a:pPr>
            <a:r>
              <a:rPr lang="fa-IR" sz="3700" b="1" dirty="0" smtClean="0">
                <a:effectLst>
                  <a:outerShdw blurRad="53975" dist="22860" dir="5400000" algn="tl" rotWithShape="0">
                    <a:srgbClr val="000000">
                      <a:alpha val="55000"/>
                    </a:srgbClr>
                  </a:outerShdw>
                </a:effectLst>
                <a:cs typeface="B Nazanin" pitchFamily="2" charset="-78"/>
              </a:rPr>
              <a:t>برای دستیابی به موفقیت، بهتر است به فرد کمک کنیم تا مرحله به مرحله پیش رود. ا گر بخواهیم یک باره از مرحله تفکر به عمل برود، فرد ممکن است موفق نشده در این صورت احساس شکست، او را در برابر تغییر مقاوم میکند</a:t>
            </a:r>
            <a:r>
              <a:rPr lang="fa-IR" dirty="0" smtClean="0"/>
              <a:t>.</a:t>
            </a:r>
            <a:endParaRPr lang="en-US" dirty="0"/>
          </a:p>
        </p:txBody>
      </p:sp>
      <p:sp>
        <p:nvSpPr>
          <p:cNvPr id="2" name="Title 1"/>
          <p:cNvSpPr>
            <a:spLocks noGrp="1"/>
          </p:cNvSpPr>
          <p:nvPr>
            <p:ph type="title"/>
          </p:nvPr>
        </p:nvSpPr>
        <p:spPr>
          <a:xfrm>
            <a:off x="1113020" y="264828"/>
            <a:ext cx="9875520" cy="1099279"/>
          </a:xfrm>
        </p:spPr>
        <p:txBody>
          <a:bodyPr/>
          <a:lstStyle/>
          <a:p>
            <a:pPr algn="ctr"/>
            <a:r>
              <a:rPr lang="fa-IR" dirty="0" smtClean="0"/>
              <a:t>پیشرفت در طول مراحل</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8012" y="1323833"/>
            <a:ext cx="10927829" cy="4980539"/>
          </a:xfrm>
        </p:spPr>
        <p:txBody>
          <a:bodyPr>
            <a:normAutofit/>
          </a:bodyPr>
          <a:lstStyle/>
          <a:p>
            <a:pPr algn="r" rtl="1">
              <a:buNone/>
            </a:pPr>
            <a:r>
              <a:rPr lang="fa-IR" dirty="0" smtClean="0"/>
              <a:t>1- </a:t>
            </a:r>
            <a:r>
              <a:rPr lang="fa-IR" sz="2300" b="1" dirty="0">
                <a:effectLst>
                  <a:outerShdw blurRad="53975" dist="22860" dir="5400000" algn="tl" rotWithShape="0">
                    <a:srgbClr val="000000">
                      <a:alpha val="55000"/>
                    </a:srgbClr>
                  </a:outerShdw>
                </a:effectLst>
                <a:cs typeface="B Nazanin" pitchFamily="2" charset="-78"/>
              </a:rPr>
              <a:t>انگیزش                             2-اهمیت                            3-خود کار آمدی</a:t>
            </a:r>
          </a:p>
          <a:p>
            <a:pPr algn="r" rtl="1">
              <a:buNone/>
            </a:pPr>
            <a:endParaRPr lang="fa-IR" sz="2300" b="1" dirty="0">
              <a:effectLst>
                <a:outerShdw blurRad="53975" dist="22860" dir="5400000" algn="tl" rotWithShape="0">
                  <a:srgbClr val="000000">
                    <a:alpha val="55000"/>
                  </a:srgbClr>
                </a:outerShdw>
              </a:effectLst>
              <a:cs typeface="B Nazanin" pitchFamily="2" charset="-78"/>
            </a:endParaRPr>
          </a:p>
          <a:p>
            <a:pPr algn="r" rtl="1">
              <a:buNone/>
            </a:pPr>
            <a:r>
              <a:rPr lang="fa-IR" sz="2300" b="1" dirty="0" smtClean="0">
                <a:effectLst>
                  <a:outerShdw blurRad="53975" dist="22860" dir="5400000" algn="tl" rotWithShape="0">
                    <a:srgbClr val="000000">
                      <a:alpha val="55000"/>
                    </a:srgbClr>
                  </a:outerShdw>
                </a:effectLst>
                <a:cs typeface="B Nazanin" pitchFamily="2" charset="-78"/>
              </a:rPr>
              <a:t>انگیزش :</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محرک فرد جهت اقدام برای تغییر و عامل کلیدی در تغییر رفتار است. </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اهمیت:</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میزان ارزشی است که فرد برای تغییر رفتار خود قائل است. </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درک اهمیت تغییر رفتار، موجب انگیزش می شود. </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ارزش های ً مختلفی برای فرد وجود دارد که مرتبا تغییر کرده و اصطلاحا به روز رسانی می شود. </a:t>
            </a:r>
          </a:p>
          <a:p>
            <a:pPr algn="r" rtl="1">
              <a:buNone/>
            </a:pPr>
            <a:r>
              <a:rPr lang="fa-IR" sz="2300" b="1" dirty="0" smtClean="0">
                <a:effectLst>
                  <a:outerShdw blurRad="53975" dist="22860" dir="5400000" algn="tl" rotWithShape="0">
                    <a:srgbClr val="000000">
                      <a:alpha val="55000"/>
                    </a:srgbClr>
                  </a:outerShdw>
                </a:effectLst>
                <a:cs typeface="B Nazanin" pitchFamily="2" charset="-78"/>
              </a:rPr>
              <a:t>به عبارت دیگر ممکن است رفتاری که دیروز ً” برای فرد ارزش داشت امروز فاقد ارزش و اهمیت باشد. بنابراین مراقب باید ارزش رفتار خاصی را که مد نظر است و تامین کننده سلامت فرداست، در نظر او افزایش دهد.</a:t>
            </a:r>
            <a:endParaRPr lang="en-US" sz="23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584617" y="189876"/>
            <a:ext cx="10583807" cy="1234190"/>
          </a:xfrm>
        </p:spPr>
        <p:txBody>
          <a:bodyPr/>
          <a:lstStyle/>
          <a:p>
            <a:pPr algn="ctr"/>
            <a:r>
              <a:rPr lang="fa-IR" dirty="0" smtClean="0"/>
              <a:t>عوامل موثر در تغییر</a:t>
            </a:r>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lnSpc>
                <a:spcPct val="200000"/>
              </a:lnSpc>
            </a:pPr>
            <a:r>
              <a:rPr lang="fa-IR" sz="2300" b="1" dirty="0" smtClean="0">
                <a:effectLst>
                  <a:outerShdw blurRad="53975" dist="22860" dir="5400000" algn="tl" rotWithShape="0">
                    <a:srgbClr val="000000">
                      <a:alpha val="55000"/>
                    </a:srgbClr>
                  </a:outerShdw>
                </a:effectLst>
                <a:cs typeface="B Nazanin" pitchFamily="2" charset="-78"/>
              </a:rPr>
              <a:t>ارزش تماشای مسابقه فوتبال از تلویزیون برای فرد بیشتر از انجام فعالیت بدنی است، بنابراین باید ارزش فعالیت بدنی را در نزد ً وی افزایش داد مثلا او را ترغیب کرد به جای تماشا از تلویزیون پیاده تا محل برگزاری مسابقه رفته و از نزدیک تماشا کند.</a:t>
            </a:r>
            <a:endParaRPr lang="en-US" dirty="0"/>
          </a:p>
        </p:txBody>
      </p:sp>
      <p:sp>
        <p:nvSpPr>
          <p:cNvPr id="2" name="Title 1"/>
          <p:cNvSpPr>
            <a:spLocks noGrp="1"/>
          </p:cNvSpPr>
          <p:nvPr>
            <p:ph type="title"/>
          </p:nvPr>
        </p:nvSpPr>
        <p:spPr/>
        <p:txBody>
          <a:bodyPr/>
          <a:lstStyle/>
          <a:p>
            <a:pPr algn="ctr"/>
            <a:r>
              <a:rPr lang="fa-IR" dirty="0" smtClean="0"/>
              <a:t>مثال:</a:t>
            </a:r>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5570" y="1924436"/>
            <a:ext cx="10911840" cy="4187952"/>
          </a:xfrm>
        </p:spPr>
        <p:txBody>
          <a:bodyPr>
            <a:normAutofit/>
          </a:bodyPr>
          <a:lstStyle/>
          <a:p>
            <a:pPr algn="r" rtl="1"/>
            <a:r>
              <a:rPr lang="fa-IR" sz="2300" b="1" dirty="0" smtClean="0">
                <a:effectLst>
                  <a:outerShdw blurRad="53975" dist="22860" dir="5400000" algn="tl" rotWithShape="0">
                    <a:srgbClr val="000000">
                      <a:alpha val="55000"/>
                    </a:srgbClr>
                  </a:outerShdw>
                </a:effectLst>
                <a:cs typeface="B Nazanin" pitchFamily="2" charset="-78"/>
              </a:rPr>
              <a:t>به باور فرد به انجام تغییرات مورد نظر گفته می شود. </a:t>
            </a:r>
          </a:p>
          <a:p>
            <a:pPr marL="109728" indent="0" algn="r" rtl="1">
              <a:buNone/>
            </a:pPr>
            <a:endParaRPr lang="fa-IR" sz="2300" b="1" dirty="0" smtClean="0">
              <a:effectLst>
                <a:outerShdw blurRad="53975" dist="22860" dir="5400000" algn="tl" rotWithShape="0">
                  <a:srgbClr val="000000">
                    <a:alpha val="55000"/>
                  </a:srgbClr>
                </a:outerShdw>
              </a:effectLst>
              <a:cs typeface="B Nazanin" pitchFamily="2" charset="-78"/>
            </a:endParaRPr>
          </a:p>
          <a:p>
            <a:pPr algn="r" rtl="1"/>
            <a:r>
              <a:rPr lang="fa-IR" sz="2300" b="1" dirty="0" smtClean="0">
                <a:effectLst>
                  <a:outerShdw blurRad="53975" dist="22860" dir="5400000" algn="tl" rotWithShape="0">
                    <a:srgbClr val="000000">
                      <a:alpha val="55000"/>
                    </a:srgbClr>
                  </a:outerShdw>
                </a:effectLst>
                <a:cs typeface="B Nazanin" pitchFamily="2" charset="-78"/>
              </a:rPr>
              <a:t>یعنی فرد اطمینان داردکه میتواند با وضعیت پرخطر مواجه شده و بدون احتمال برگشت به رفتارغیر سالم قبلی از آن موقعیت بگذرد.</a:t>
            </a:r>
            <a:endParaRPr lang="en-US" sz="2300" b="1" dirty="0">
              <a:effectLst>
                <a:outerShdw blurRad="53975" dist="22860" dir="5400000" algn="tl" rotWithShape="0">
                  <a:srgbClr val="000000">
                    <a:alpha val="55000"/>
                  </a:srgbClr>
                </a:outerShdw>
              </a:effectLst>
              <a:cs typeface="B Nazanin" pitchFamily="2" charset="-78"/>
            </a:endParaRPr>
          </a:p>
        </p:txBody>
      </p:sp>
      <p:sp>
        <p:nvSpPr>
          <p:cNvPr id="2" name="Title 1"/>
          <p:cNvSpPr>
            <a:spLocks noGrp="1"/>
          </p:cNvSpPr>
          <p:nvPr>
            <p:ph type="title"/>
          </p:nvPr>
        </p:nvSpPr>
        <p:spPr>
          <a:xfrm>
            <a:off x="550639" y="321539"/>
            <a:ext cx="10911840" cy="1051560"/>
          </a:xfrm>
        </p:spPr>
        <p:txBody>
          <a:bodyPr/>
          <a:lstStyle/>
          <a:p>
            <a:pPr algn="ctr"/>
            <a:r>
              <a:rPr lang="fa-IR" dirty="0" smtClean="0"/>
              <a:t>خودکارآمدی</a:t>
            </a:r>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tretch>
            <a:fillRect/>
          </a:stretch>
        </p:blipFill>
        <p:spPr bwMode="auto">
          <a:xfrm>
            <a:off x="4129087" y="2705894"/>
            <a:ext cx="3933825" cy="20764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fa-IR" dirty="0" smtClean="0"/>
              <a:t>شکل شماره 5 :عوامل موثر بر پایبندی فرد در تغییر</a:t>
            </a:r>
            <a:endParaRPr lang="en-US" dirty="0"/>
          </a:p>
        </p:txBody>
      </p:sp>
      <p:sp>
        <p:nvSpPr>
          <p:cNvPr id="5" name="Rectangle 4"/>
          <p:cNvSpPr/>
          <p:nvPr/>
        </p:nvSpPr>
        <p:spPr>
          <a:xfrm>
            <a:off x="1034322" y="5489273"/>
            <a:ext cx="10043409" cy="369332"/>
          </a:xfrm>
          <a:prstGeom prst="rect">
            <a:avLst/>
          </a:prstGeom>
        </p:spPr>
        <p:txBody>
          <a:bodyPr wrap="square">
            <a:spAutoFit/>
          </a:bodyPr>
          <a:lstStyle/>
          <a:p>
            <a:pPr algn="ctr"/>
            <a:r>
              <a:rPr lang="fa-IR" dirty="0" smtClean="0"/>
              <a:t>ا گر خودکارآمدی وجود نداشته باشد و تغییر برای فرد بی اهمیت باشد، او به تغییر تمایل نداشته یا به آن پایبند نخواهد بود.</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1047730d-92e1-4018-9084-d932fd3a7f58">5NN7CDR5NKU2-763-15</_dlc_DocId>
    <_dlc_DocIdUrl xmlns="1047730d-92e1-4018-9084-d932fd3a7f58">
      <Url>http://www.health.gov.ir/family/YHO/_layouts/DocIdRedir.aspx?ID=5NN7CDR5NKU2-763-15</Url>
      <Description>5NN7CDR5NKU2-763-15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پرونده" ma:contentTypeID="0x010100EF72A0CF119BF347A900907A8A2D1974" ma:contentTypeVersion="0" ma:contentTypeDescription="یک سند جدید ایجاد کنید." ma:contentTypeScope="" ma:versionID="97d7161629a6fafa660b693b044cac38">
  <xsd:schema xmlns:xsd="http://www.w3.org/2001/XMLSchema" xmlns:xs="http://www.w3.org/2001/XMLSchema" xmlns:p="http://schemas.microsoft.com/office/2006/metadata/properties" xmlns:ns2="1047730d-92e1-4018-9084-d932fd3a7f58" targetNamespace="http://schemas.microsoft.com/office/2006/metadata/properties" ma:root="true" ma:fieldsID="54a7b0c75f937540823eed961d665b27" ns2:_="">
    <xsd:import namespace="1047730d-92e1-4018-9084-d932fd3a7f58"/>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47730d-92e1-4018-9084-d932fd3a7f58" elementFormDefault="qualified">
    <xsd:import namespace="http://schemas.microsoft.com/office/2006/documentManagement/types"/>
    <xsd:import namespace="http://schemas.microsoft.com/office/infopath/2007/PartnerControls"/>
    <xsd:element name="_dlc_DocId" ma:index="8" nillable="true" ma:displayName="مقدار شناسه سند" ma:description="مقدار شناسه سند تعیین شده برای این آیتم." ma:internalName="_dlc_DocId" ma:readOnly="true">
      <xsd:simpleType>
        <xsd:restriction base="dms:Text"/>
      </xsd:simpleType>
    </xsd:element>
    <xsd:element name="_dlc_DocIdUrl" ma:index="9" nillable="true" ma:displayName="شناسه سند" ma:description="پیوند دائمی به این سند."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حفظ شناسه" ma:description="نگهداری شناسه در حین افزودن."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محتویات"/>
        <xsd:element ref="dc:title" minOccurs="0" maxOccurs="1" ma:index="4" ma:displayName="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1C53E8-E270-492C-9EBA-00E50EFDA330}">
  <ds:schemaRefs>
    <ds:schemaRef ds:uri="http://schemas.microsoft.com/sharepoint/events"/>
  </ds:schemaRefs>
</ds:datastoreItem>
</file>

<file path=customXml/itemProps2.xml><?xml version="1.0" encoding="utf-8"?>
<ds:datastoreItem xmlns:ds="http://schemas.openxmlformats.org/officeDocument/2006/customXml" ds:itemID="{7FADCB74-0FB0-4E31-8EBB-9FE1FD061286}">
  <ds:schemaRefs>
    <ds:schemaRef ds:uri="http://schemas.microsoft.com/office/2006/metadata/properties"/>
    <ds:schemaRef ds:uri="http://schemas.microsoft.com/office/infopath/2007/PartnerControls"/>
    <ds:schemaRef ds:uri="1047730d-92e1-4018-9084-d932fd3a7f58"/>
  </ds:schemaRefs>
</ds:datastoreItem>
</file>

<file path=customXml/itemProps3.xml><?xml version="1.0" encoding="utf-8"?>
<ds:datastoreItem xmlns:ds="http://schemas.openxmlformats.org/officeDocument/2006/customXml" ds:itemID="{150CA993-577B-42E4-AA15-BBF5720346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47730d-92e1-4018-9084-d932fd3a7f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04F931A-1E1B-4A43-A9BC-8B508B38D6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6383</TotalTime>
  <Words>9345</Words>
  <Application>Microsoft Office PowerPoint</Application>
  <PresentationFormat>Widescreen</PresentationFormat>
  <Paragraphs>738</Paragraphs>
  <Slides>133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133</vt:i4>
      </vt:variant>
    </vt:vector>
  </HeadingPairs>
  <TitlesOfParts>
    <vt:vector size="142" baseType="lpstr">
      <vt:lpstr>Arial</vt:lpstr>
      <vt:lpstr>B Nazanin</vt:lpstr>
      <vt:lpstr>Calibri</vt:lpstr>
      <vt:lpstr>Lucida Sans Unicode</vt:lpstr>
      <vt:lpstr>Verdana</vt:lpstr>
      <vt:lpstr>Wingdings</vt:lpstr>
      <vt:lpstr>Wingdings 2</vt:lpstr>
      <vt:lpstr>Wingdings 3</vt:lpstr>
      <vt:lpstr>Concourse</vt:lpstr>
      <vt:lpstr>PowerPoint Presentation</vt:lpstr>
      <vt:lpstr>مقدمه</vt:lpstr>
      <vt:lpstr>مقدمه</vt:lpstr>
      <vt:lpstr>مقدمه</vt:lpstr>
      <vt:lpstr>مقدمه</vt:lpstr>
      <vt:lpstr>مقدمه</vt:lpstr>
      <vt:lpstr>مقدمه</vt:lpstr>
      <vt:lpstr>PowerPoint Presentation</vt:lpstr>
      <vt:lpstr>شیوه زندگی</vt:lpstr>
      <vt:lpstr>شیوه زندگی (ادامه )</vt:lpstr>
      <vt:lpstr>عوامل موثر بر شیوه زندگی</vt:lpstr>
      <vt:lpstr>Life styleشیوه زندگی سالم</vt:lpstr>
      <vt:lpstr>شیوه زندگی سالم</vt:lpstr>
      <vt:lpstr>شیوه زندگی سالم(ادامه )</vt:lpstr>
      <vt:lpstr>شیوه زندگی سالم(ادامه )</vt:lpstr>
      <vt:lpstr>اجزای شیوه زندگی سالم</vt:lpstr>
      <vt:lpstr>اجزای شیوه زندگی سالم(ادامه )</vt:lpstr>
      <vt:lpstr>رفتارBehavior </vt:lpstr>
      <vt:lpstr>رفتار(ادامه )</vt:lpstr>
      <vt:lpstr>رفتار (ادامه ) </vt:lpstr>
      <vt:lpstr>رفتار (ادامه ) </vt:lpstr>
      <vt:lpstr>تغیییر رفتار</vt:lpstr>
      <vt:lpstr>تغیییر رفتار</vt:lpstr>
      <vt:lpstr>تعریف تغییر رفتار</vt:lpstr>
      <vt:lpstr>شرایط و لوازم در فرایند تغییر رفتار</vt:lpstr>
      <vt:lpstr>شرایط و لوازم در فرایند تغییر رفتار</vt:lpstr>
      <vt:lpstr>چارچوب تغییر رفتار</vt:lpstr>
      <vt:lpstr>چارچوب تغییر رفتار(ادامه )</vt:lpstr>
      <vt:lpstr>انواع مدل های تغییر رفتار </vt:lpstr>
      <vt:lpstr>انواع مدل های تغییر رفتار (ادامه )</vt:lpstr>
      <vt:lpstr>انواع مدل های تغییر رفتار (ادامه )</vt:lpstr>
      <vt:lpstr>انواع مدل های تغییر رفتار (ادامه )</vt:lpstr>
      <vt:lpstr>انواع مدل های تغییر رفتار (ادامه )</vt:lpstr>
      <vt:lpstr>انواع مدل های تغییر رفتار (ادامه )</vt:lpstr>
      <vt:lpstr>PowerPoint Presentation</vt:lpstr>
      <vt:lpstr>مدل فرانظری یا مراحل تغییر رفتار</vt:lpstr>
      <vt:lpstr>ویژگی های اصلی مدلSOC </vt:lpstr>
      <vt:lpstr>سازه های مدل soc</vt:lpstr>
      <vt:lpstr>سازه اول : مراحل تغییر </vt:lpstr>
      <vt:lpstr>مرحله پیش تفکر: در این مرحله افراد هیچگونه احساس نارضایتی از رفتار فعلی خود ندارد</vt:lpstr>
      <vt:lpstr>علل باقی ماندن در مرحله پیش تفکر </vt:lpstr>
      <vt:lpstr>مثال</vt:lpstr>
      <vt:lpstr>در مرحله پیش تفکر چه کسانی نیاز به کمک برای تغییر نگرش دارند؟</vt:lpstr>
      <vt:lpstr>مثال</vt:lpstr>
      <vt:lpstr>مرحله ی تفکر : در این مرحله افراد به درستی رفتار فعلی خود اطمینان ندارند.</vt:lpstr>
      <vt:lpstr>آگاهی از هزینه های رفتار فعلی، منافع و موانع تغییر، علت رفتن به مرحله تفکر است.</vt:lpstr>
      <vt:lpstr>مثال</vt:lpstr>
      <vt:lpstr>مرحله آمادگی: در این مرحله افراد برنامه ریزی فعال جهت تغییر دارند.</vt:lpstr>
      <vt:lpstr>مثال</vt:lpstr>
      <vt:lpstr>مرحله ی عمل : در این مرحله افراد تغییر آشکاری در رفتار خود ایجاد کردهاند. </vt:lpstr>
      <vt:lpstr>توجه</vt:lpstr>
      <vt:lpstr>فقط ترک کامل..</vt:lpstr>
      <vt:lpstr>مثال</vt:lpstr>
      <vt:lpstr>مرحله ی تداوم : در این مرحله افراد تلاش میکنند از بازگشت به رفتار قبلی امتناع ورزند. </vt:lpstr>
      <vt:lpstr>مثال</vt:lpstr>
      <vt:lpstr>مرحله اتمام: وقتی تغییر رفتار سالم بیش از 5 سال تداوم داشته باشد، رفتار سالم به عادت تبدیل میشود.</vt:lpstr>
      <vt:lpstr>مثال</vt:lpstr>
      <vt:lpstr>در هر مرحله از تغییر ممکن است فرد به مراحل قبل برگردد. این بازگشت میتواند به هر قسمت چرخه تغییر باشد.</vt:lpstr>
      <vt:lpstr>PowerPoint Presentation</vt:lpstr>
      <vt:lpstr>سازه دوم: تحلیل سود و زیان</vt:lpstr>
      <vt:lpstr>ویژگی تحلیل سود و زیان</vt:lpstr>
      <vt:lpstr>برای اینکه این سنجش دقیق باشد باید فواید و ضررهای احتمالی رفتار کنونی و رفتار جایگزین را برای خود تعیین و در یک جدول بنویسد، سپس بر اساس آن تصمیم گیری کند.  </vt:lpstr>
      <vt:lpstr>PowerPoint Presentation</vt:lpstr>
      <vt:lpstr>PowerPoint Presentation</vt:lpstr>
      <vt:lpstr>PowerPoint Presentation</vt:lpstr>
      <vt:lpstr>سازه سوم: وسوسه انگیزی و خودکارآمدی</vt:lpstr>
      <vt:lpstr>عوامل رایج وسوسه انگیزی شامل موارد زیر است:</vt:lpstr>
      <vt:lpstr>ب-خودکارآمدی</vt:lpstr>
      <vt:lpstr>PowerPoint Presentation</vt:lpstr>
      <vt:lpstr>PowerPoint Presentation</vt:lpstr>
      <vt:lpstr>سازه چهارم: فرآیندهای تغییر</vt:lpstr>
      <vt:lpstr>افزایش آ گاهی</vt:lpstr>
      <vt:lpstr>جدول شماره3 :فرایند افزایش آگاهی</vt:lpstr>
      <vt:lpstr>تسکین هیجان</vt:lpstr>
      <vt:lpstr>جدول شماره4 :فرآیند تسکین هیجان</vt:lpstr>
      <vt:lpstr>ارزیابی مجدد خود</vt:lpstr>
      <vt:lpstr>جدول شماره5 :فرایند ارزیابی مجدد خود</vt:lpstr>
      <vt:lpstr>ارزیابی محیط</vt:lpstr>
      <vt:lpstr>جدول شماره6 :ارزیابی محیط</vt:lpstr>
      <vt:lpstr>خود رهاسازی</vt:lpstr>
      <vt:lpstr>جدول شماره 7 :فرآیند خود رهاسازی</vt:lpstr>
      <vt:lpstr>رهاسازی اجتماعی</vt:lpstr>
      <vt:lpstr>مثال رها سازی اجتماعی </vt:lpstr>
      <vt:lpstr>مدیریت تقویت</vt:lpstr>
      <vt:lpstr>جدول شماره8 :فرایند مدیریت تقویت </vt:lpstr>
      <vt:lpstr>کنترل محرک </vt:lpstr>
      <vt:lpstr>جدول شماره 9 :فرایند کنترل محرک</vt:lpstr>
      <vt:lpstr>جایگزینی</vt:lpstr>
      <vt:lpstr>جدول شماره 10 :فرایند جایگزینی</vt:lpstr>
      <vt:lpstr>روابط یاری رسان</vt:lpstr>
      <vt:lpstr>جدول شماره 11 :فرایند روابط یاری رسان</vt:lpstr>
      <vt:lpstr>PowerPoint Presentation</vt:lpstr>
      <vt:lpstr>تاثیر متقابل سازه ها بر مراحل تغییر</vt:lpstr>
      <vt:lpstr>شکل شماره4 :کاربرد سازهها در حین تغییر رفتار از مرحلهای به مرحله دیگر</vt:lpstr>
      <vt:lpstr>پیشرفت در طول مراحل</vt:lpstr>
      <vt:lpstr>عوامل موثر در تغییر</vt:lpstr>
      <vt:lpstr>مثال:</vt:lpstr>
      <vt:lpstr>خودکارآمدی</vt:lpstr>
      <vt:lpstr>شکل شماره 5 :عوامل موثر بر پایبندی فرد در تغییر</vt:lpstr>
      <vt:lpstr>خودکارآمدی(ادامه )</vt:lpstr>
      <vt:lpstr>چگونگی دستیابی به هدف اصلی با تعیین اهداف کوچک برای تغییر رفتار</vt:lpstr>
      <vt:lpstr>جدول شماره12 :چگونگی دستیابی به هدف اصلی با تعیین اهداف کوچک برای تغییر رفتار</vt:lpstr>
      <vt:lpstr>PowerPoint Presentation</vt:lpstr>
      <vt:lpstr>1 .مصاحبه انگیزشی</vt:lpstr>
      <vt:lpstr>1 .مصاحبه انگیزشی(ادامه )</vt:lpstr>
      <vt:lpstr>ویژگیهای مصاحبه انگیزشی</vt:lpstr>
      <vt:lpstr>مراحل مصاحبه انگیزشی</vt:lpstr>
      <vt:lpstr>اصول مصاحبه انگیزشی</vt:lpstr>
      <vt:lpstr>اصول مصاحبه انگیزشی(ادامه )</vt:lpstr>
      <vt:lpstr>همدلی کردن:</vt:lpstr>
      <vt:lpstr>خودداری از بحث کردن</vt:lpstr>
      <vt:lpstr>ایجاد اختلاف و تعارض</vt:lpstr>
      <vt:lpstr>حمایت از خودکارآمدی</vt:lpstr>
      <vt:lpstr>PowerPoint Presentation</vt:lpstr>
      <vt:lpstr>به منظور ایجاد انگیزه در مراجعه کننده</vt:lpstr>
      <vt:lpstr>به منظور ایجاد انگیزه در مراجعه کننده</vt:lpstr>
      <vt:lpstr>به منظور ایجاد انگیزه در مراجعه کننده</vt:lpstr>
      <vt:lpstr>به منظور ایجاد انگیزه در مراجعه کننده آین کارها را انجام ندهید</vt:lpstr>
      <vt:lpstr>ارتباط کارآمد و صحیح بین مراجعه کننده و مراقب در روند مصاحبه انگیزشی از طریق اصول سه گانه زیر میتواند برقرار شود:</vt:lpstr>
      <vt:lpstr>به منظور گوش دادن فعال این کارها را انجام دهید: </vt:lpstr>
      <vt:lpstr>به منظور گوش دادن فعال این کارها را انجام ندهید: </vt:lpstr>
      <vt:lpstr>به منظور استفاده صحیح از زبان تغییر این کارها را انجام دهید: </vt:lpstr>
      <vt:lpstr>PowerPoint Presentation</vt:lpstr>
      <vt:lpstr>به منظور همدلی صحیح این کارها را انجام دهید:</vt:lpstr>
      <vt:lpstr>به منظور همدلی صحیح این کارها را انجام ندهید</vt:lpstr>
      <vt:lpstr>2 .خود نظارتی و حل مساله</vt:lpstr>
      <vt:lpstr>برای خود نظارتی کارآمد این کارها را انجام دهید:</vt:lpstr>
      <vt:lpstr>برای خود نظارتی کارآمد این کارها را انجام دهید</vt:lpstr>
      <vt:lpstr>برای خود نظارتی کارآمد این کارها را انجام دهید(ادامه )</vt:lpstr>
      <vt:lpstr>برای خود نظارتی کارآمد این کارها را انجام ندهید</vt:lpstr>
      <vt:lpstr>به منظور حل مساله کارآمد این کارها را انجام دهید:</vt:lpstr>
      <vt:lpstr>به منظور حل مساله کارآمد این کارها را انجام دهید(ادامه )</vt:lpstr>
      <vt:lpstr>به منظور حل مساله کارآمد این کارها را انجام ندهید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Windows User</cp:lastModifiedBy>
  <cp:revision>563</cp:revision>
  <dcterms:created xsi:type="dcterms:W3CDTF">2018-07-21T12:39:40Z</dcterms:created>
  <dcterms:modified xsi:type="dcterms:W3CDTF">2021-08-24T06:46:15Z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0x010100EF72A0CF119BF347A900907A8A2D1974</vt:lpwstr>
  </property>
  <property fmtid="{D5CDD505-2E9C-101B-9397-08002B2CF9AE}" pid="3" name="_dlc_DocIdItemGuid">
    <vt:lpwstr>52adb6d0-b7c9-454e-b9c7-30aecdda892a</vt:lpwstr>
  </property>
</Properties>
</file>